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Rasputin Bold" panose="020B0604020202020204" charset="0"/>
      <p:regular r:id="rId19"/>
    </p:embeddedFont>
    <p:embeddedFont>
      <p:font typeface="Rasputin Light" panose="020B0604020202020204" charset="0"/>
      <p:regular r:id="rId20"/>
    </p:embeddedFont>
    <p:embeddedFont>
      <p:font typeface="TT Commons Pro"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31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7.gif"/><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F674F"/>
        </a:solidFill>
        <a:effectLst/>
      </p:bgPr>
    </p:bg>
    <p:spTree>
      <p:nvGrpSpPr>
        <p:cNvPr id="1" name=""/>
        <p:cNvGrpSpPr/>
        <p:nvPr/>
      </p:nvGrpSpPr>
      <p:grpSpPr>
        <a:xfrm>
          <a:off x="0" y="0"/>
          <a:ext cx="0" cy="0"/>
          <a:chOff x="0" y="0"/>
          <a:chExt cx="0" cy="0"/>
        </a:xfrm>
      </p:grpSpPr>
      <p:grpSp>
        <p:nvGrpSpPr>
          <p:cNvPr id="2" name="Group 2"/>
          <p:cNvGrpSpPr/>
          <p:nvPr/>
        </p:nvGrpSpPr>
        <p:grpSpPr>
          <a:xfrm>
            <a:off x="3142669" y="3358547"/>
            <a:ext cx="12002662" cy="3569905"/>
            <a:chOff x="0" y="0"/>
            <a:chExt cx="16003549" cy="4759874"/>
          </a:xfrm>
        </p:grpSpPr>
        <p:sp>
          <p:nvSpPr>
            <p:cNvPr id="3" name="TextBox 3"/>
            <p:cNvSpPr txBox="1"/>
            <p:nvPr/>
          </p:nvSpPr>
          <p:spPr>
            <a:xfrm>
              <a:off x="0" y="76200"/>
              <a:ext cx="16003549" cy="3556015"/>
            </a:xfrm>
            <a:prstGeom prst="rect">
              <a:avLst/>
            </a:prstGeom>
          </p:spPr>
          <p:txBody>
            <a:bodyPr lIns="0" tIns="0" rIns="0" bIns="0" rtlCol="0" anchor="t">
              <a:spAutoFit/>
            </a:bodyPr>
            <a:lstStyle/>
            <a:p>
              <a:pPr algn="ctr">
                <a:lnSpc>
                  <a:spcPts val="10230"/>
                </a:lnSpc>
              </a:pPr>
              <a:r>
                <a:rPr lang="en-US" sz="9300" dirty="0">
                  <a:solidFill>
                    <a:srgbClr val="FFFFFF"/>
                  </a:solidFill>
                  <a:latin typeface="Rasputin Light"/>
                </a:rPr>
                <a:t>Indian Agriculture Analysis project </a:t>
              </a:r>
            </a:p>
          </p:txBody>
        </p:sp>
        <p:sp>
          <p:nvSpPr>
            <p:cNvPr id="4" name="TextBox 4"/>
            <p:cNvSpPr txBox="1"/>
            <p:nvPr/>
          </p:nvSpPr>
          <p:spPr>
            <a:xfrm>
              <a:off x="0" y="4159165"/>
              <a:ext cx="16003549" cy="600709"/>
            </a:xfrm>
            <a:prstGeom prst="rect">
              <a:avLst/>
            </a:prstGeom>
          </p:spPr>
          <p:txBody>
            <a:bodyPr lIns="0" tIns="0" rIns="0" bIns="0" rtlCol="0" anchor="t">
              <a:spAutoFit/>
            </a:bodyPr>
            <a:lstStyle/>
            <a:p>
              <a:pPr algn="ctr">
                <a:lnSpc>
                  <a:spcPts val="3780"/>
                </a:lnSpc>
                <a:spcBef>
                  <a:spcPct val="0"/>
                </a:spcBef>
              </a:pPr>
              <a:r>
                <a:rPr lang="en-US" sz="2700">
                  <a:solidFill>
                    <a:srgbClr val="FFFFFF"/>
                  </a:solidFill>
                  <a:latin typeface="TT Commons Pro"/>
                </a:rPr>
                <a:t>Made By Ahmad Ali Alsheikh Ahmad</a:t>
              </a:r>
            </a:p>
          </p:txBody>
        </p:sp>
      </p:grpSp>
      <p:sp>
        <p:nvSpPr>
          <p:cNvPr id="5" name="Freeform 5"/>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en-GB"/>
          </a:p>
        </p:txBody>
      </p:sp>
      <p:sp>
        <p:nvSpPr>
          <p:cNvPr id="6" name="Freeform 6"/>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6">
              <a:alphaModFix amt="21999"/>
              <a:extLst>
                <a:ext uri="{96DAC541-7B7A-43D3-8B79-37D633B846F1}">
                  <asvg:svgBlip xmlns:asvg="http://schemas.microsoft.com/office/drawing/2016/SVG/main" r:embed="rId7"/>
                </a:ext>
              </a:extLst>
            </a:blip>
            <a:stretch>
              <a:fillRect/>
            </a:stretch>
          </a:blipFill>
        </p:spPr>
        <p:txBody>
          <a:bodyPr/>
          <a:lstStyle/>
          <a:p>
            <a:endParaRPr lang="en-GB"/>
          </a:p>
        </p:txBody>
      </p:sp>
      <p:sp>
        <p:nvSpPr>
          <p:cNvPr id="7" name="Freeform 7"/>
          <p:cNvSpPr/>
          <p:nvPr/>
        </p:nvSpPr>
        <p:spPr>
          <a:xfrm rot="4726396">
            <a:off x="-2659134" y="-900023"/>
            <a:ext cx="5318268" cy="8429531"/>
          </a:xfrm>
          <a:custGeom>
            <a:avLst/>
            <a:gdLst/>
            <a:ahLst/>
            <a:cxnLst/>
            <a:rect l="l" t="t" r="r" b="b"/>
            <a:pathLst>
              <a:path w="5318268" h="8429531">
                <a:moveTo>
                  <a:pt x="0" y="0"/>
                </a:moveTo>
                <a:lnTo>
                  <a:pt x="5318268" y="0"/>
                </a:lnTo>
                <a:lnTo>
                  <a:pt x="5318268" y="8429531"/>
                </a:lnTo>
                <a:lnTo>
                  <a:pt x="0" y="8429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8" name="Freeform 8"/>
          <p:cNvSpPr/>
          <p:nvPr/>
        </p:nvSpPr>
        <p:spPr>
          <a:xfrm rot="2788089">
            <a:off x="16062525" y="2478011"/>
            <a:ext cx="6565563" cy="10406512"/>
          </a:xfrm>
          <a:custGeom>
            <a:avLst/>
            <a:gdLst/>
            <a:ahLst/>
            <a:cxnLst/>
            <a:rect l="l" t="t" r="r" b="b"/>
            <a:pathLst>
              <a:path w="6565563" h="10406512">
                <a:moveTo>
                  <a:pt x="0" y="0"/>
                </a:moveTo>
                <a:lnTo>
                  <a:pt x="6565563" y="0"/>
                </a:lnTo>
                <a:lnTo>
                  <a:pt x="6565563" y="10406512"/>
                </a:lnTo>
                <a:lnTo>
                  <a:pt x="0" y="104065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9" name="Freeform 9"/>
          <p:cNvSpPr/>
          <p:nvPr/>
        </p:nvSpPr>
        <p:spPr>
          <a:xfrm>
            <a:off x="14288328" y="320260"/>
            <a:ext cx="3215850" cy="3038287"/>
          </a:xfrm>
          <a:custGeom>
            <a:avLst/>
            <a:gdLst/>
            <a:ahLst/>
            <a:cxnLst/>
            <a:rect l="l" t="t" r="r" b="b"/>
            <a:pathLst>
              <a:path w="3215850" h="3038287">
                <a:moveTo>
                  <a:pt x="0" y="0"/>
                </a:moveTo>
                <a:lnTo>
                  <a:pt x="3215850" y="0"/>
                </a:lnTo>
                <a:lnTo>
                  <a:pt x="3215850" y="3038287"/>
                </a:lnTo>
                <a:lnTo>
                  <a:pt x="0" y="3038287"/>
                </a:lnTo>
                <a:lnTo>
                  <a:pt x="0" y="0"/>
                </a:lnTo>
                <a:close/>
              </a:path>
            </a:pathLst>
          </a:custGeom>
          <a:blipFill>
            <a:blip r:embed="rId10"/>
            <a:stretch>
              <a:fillRect/>
            </a:stretch>
          </a:blipFill>
        </p:spPr>
        <p:txBody>
          <a:bodyPr/>
          <a:lstStyle/>
          <a:p>
            <a:endParaRPr lang="en-GB"/>
          </a:p>
        </p:txBody>
      </p:sp>
      <p:pic>
        <p:nvPicPr>
          <p:cNvPr id="15" name="Audio 14">
            <a:hlinkClick r:id="" action="ppaction://media"/>
            <a:extLst>
              <a:ext uri="{FF2B5EF4-FFF2-40B4-BE49-F238E27FC236}">
                <a16:creationId xmlns:a16="http://schemas.microsoft.com/office/drawing/2014/main" id="{D4E48220-0D37-F024-F538-D66FC809BDDF}"/>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479"/>
    </mc:Choice>
    <mc:Fallback>
      <p:transition spd="slow" advTm="10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F674F"/>
        </a:solidFill>
        <a:effectLst/>
      </p:bgPr>
    </p:bg>
    <p:spTree>
      <p:nvGrpSpPr>
        <p:cNvPr id="1" name=""/>
        <p:cNvGrpSpPr/>
        <p:nvPr/>
      </p:nvGrpSpPr>
      <p:grpSpPr>
        <a:xfrm>
          <a:off x="0" y="0"/>
          <a:ext cx="0" cy="0"/>
          <a:chOff x="0" y="0"/>
          <a:chExt cx="0" cy="0"/>
        </a:xfrm>
      </p:grpSpPr>
      <p:sp>
        <p:nvSpPr>
          <p:cNvPr id="2" name="Freeform 2"/>
          <p:cNvSpPr/>
          <p:nvPr/>
        </p:nvSpPr>
        <p:spPr>
          <a:xfrm rot="3595009">
            <a:off x="12497803" y="-7418781"/>
            <a:ext cx="10836480" cy="7395897"/>
          </a:xfrm>
          <a:custGeom>
            <a:avLst/>
            <a:gdLst/>
            <a:ahLst/>
            <a:cxnLst/>
            <a:rect l="l" t="t" r="r" b="b"/>
            <a:pathLst>
              <a:path w="10836480" h="7395897">
                <a:moveTo>
                  <a:pt x="0" y="0"/>
                </a:moveTo>
                <a:lnTo>
                  <a:pt x="10836479" y="0"/>
                </a:lnTo>
                <a:lnTo>
                  <a:pt x="10836479" y="7395898"/>
                </a:lnTo>
                <a:lnTo>
                  <a:pt x="0" y="7395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rot="3921556">
            <a:off x="-5873472" y="7063241"/>
            <a:ext cx="10836480" cy="7395897"/>
          </a:xfrm>
          <a:custGeom>
            <a:avLst/>
            <a:gdLst/>
            <a:ahLst/>
            <a:cxnLst/>
            <a:rect l="l" t="t" r="r" b="b"/>
            <a:pathLst>
              <a:path w="10836480" h="7395897">
                <a:moveTo>
                  <a:pt x="0" y="0"/>
                </a:moveTo>
                <a:lnTo>
                  <a:pt x="10836480" y="0"/>
                </a:lnTo>
                <a:lnTo>
                  <a:pt x="10836480" y="7395898"/>
                </a:lnTo>
                <a:lnTo>
                  <a:pt x="0" y="7395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a:off x="2145186" y="2951514"/>
            <a:ext cx="4119171" cy="2686092"/>
          </a:xfrm>
          <a:custGeom>
            <a:avLst/>
            <a:gdLst/>
            <a:ahLst/>
            <a:cxnLst/>
            <a:rect l="l" t="t" r="r" b="b"/>
            <a:pathLst>
              <a:path w="4119171" h="2686092">
                <a:moveTo>
                  <a:pt x="0" y="0"/>
                </a:moveTo>
                <a:lnTo>
                  <a:pt x="4119171" y="0"/>
                </a:lnTo>
                <a:lnTo>
                  <a:pt x="4119171" y="2686093"/>
                </a:lnTo>
                <a:lnTo>
                  <a:pt x="0" y="2686093"/>
                </a:lnTo>
                <a:lnTo>
                  <a:pt x="0" y="0"/>
                </a:lnTo>
                <a:close/>
              </a:path>
            </a:pathLst>
          </a:custGeom>
          <a:blipFill>
            <a:blip r:embed="rId4"/>
            <a:stretch>
              <a:fillRect t="-1903" b="-1903"/>
            </a:stretch>
          </a:blipFill>
        </p:spPr>
        <p:txBody>
          <a:bodyPr/>
          <a:lstStyle/>
          <a:p>
            <a:endParaRPr lang="en-GB"/>
          </a:p>
        </p:txBody>
      </p:sp>
      <p:sp>
        <p:nvSpPr>
          <p:cNvPr id="5" name="Freeform 5"/>
          <p:cNvSpPr/>
          <p:nvPr/>
        </p:nvSpPr>
        <p:spPr>
          <a:xfrm>
            <a:off x="6490719" y="2878994"/>
            <a:ext cx="9727074" cy="2831132"/>
          </a:xfrm>
          <a:custGeom>
            <a:avLst/>
            <a:gdLst/>
            <a:ahLst/>
            <a:cxnLst/>
            <a:rect l="l" t="t" r="r" b="b"/>
            <a:pathLst>
              <a:path w="9727074" h="2831132">
                <a:moveTo>
                  <a:pt x="0" y="0"/>
                </a:moveTo>
                <a:lnTo>
                  <a:pt x="9727074" y="0"/>
                </a:lnTo>
                <a:lnTo>
                  <a:pt x="9727074" y="2831132"/>
                </a:lnTo>
                <a:lnTo>
                  <a:pt x="0" y="2831132"/>
                </a:lnTo>
                <a:lnTo>
                  <a:pt x="0" y="0"/>
                </a:lnTo>
                <a:close/>
              </a:path>
            </a:pathLst>
          </a:custGeom>
          <a:blipFill>
            <a:blip r:embed="rId5"/>
            <a:stretch>
              <a:fillRect/>
            </a:stretch>
          </a:blipFill>
        </p:spPr>
        <p:txBody>
          <a:bodyPr/>
          <a:lstStyle/>
          <a:p>
            <a:endParaRPr lang="en-GB"/>
          </a:p>
        </p:txBody>
      </p:sp>
      <p:sp>
        <p:nvSpPr>
          <p:cNvPr id="6" name="Freeform 6"/>
          <p:cNvSpPr/>
          <p:nvPr/>
        </p:nvSpPr>
        <p:spPr>
          <a:xfrm>
            <a:off x="2294820" y="5843476"/>
            <a:ext cx="13707885" cy="3004892"/>
          </a:xfrm>
          <a:custGeom>
            <a:avLst/>
            <a:gdLst/>
            <a:ahLst/>
            <a:cxnLst/>
            <a:rect l="l" t="t" r="r" b="b"/>
            <a:pathLst>
              <a:path w="13707885" h="3004892">
                <a:moveTo>
                  <a:pt x="0" y="0"/>
                </a:moveTo>
                <a:lnTo>
                  <a:pt x="13707885" y="0"/>
                </a:lnTo>
                <a:lnTo>
                  <a:pt x="13707885" y="3004893"/>
                </a:lnTo>
                <a:lnTo>
                  <a:pt x="0" y="3004893"/>
                </a:lnTo>
                <a:lnTo>
                  <a:pt x="0" y="0"/>
                </a:lnTo>
                <a:close/>
              </a:path>
            </a:pathLst>
          </a:custGeom>
          <a:blipFill>
            <a:blip r:embed="rId6"/>
            <a:stretch>
              <a:fillRect/>
            </a:stretch>
          </a:blipFill>
        </p:spPr>
        <p:txBody>
          <a:bodyPr/>
          <a:lstStyle/>
          <a:p>
            <a:endParaRPr lang="en-GB"/>
          </a:p>
        </p:txBody>
      </p:sp>
      <p:sp>
        <p:nvSpPr>
          <p:cNvPr id="7" name="TextBox 7"/>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374764" y="321613"/>
            <a:ext cx="5414847" cy="1847850"/>
          </a:xfrm>
          <a:prstGeom prst="rect">
            <a:avLst/>
          </a:prstGeom>
        </p:spPr>
        <p:txBody>
          <a:bodyPr lIns="0" tIns="0" rIns="0" bIns="0" rtlCol="0" anchor="t">
            <a:spAutoFit/>
          </a:bodyPr>
          <a:lstStyle/>
          <a:p>
            <a:pPr>
              <a:lnSpc>
                <a:spcPts val="7200"/>
              </a:lnSpc>
            </a:pPr>
            <a:r>
              <a:rPr lang="en-US" sz="6000">
                <a:solidFill>
                  <a:srgbClr val="FFFFFF"/>
                </a:solidFill>
                <a:latin typeface="Rasputin Light"/>
              </a:rPr>
              <a:t>Regional Disparities</a:t>
            </a:r>
          </a:p>
        </p:txBody>
      </p:sp>
      <p:sp>
        <p:nvSpPr>
          <p:cNvPr id="9" name="TextBox 9"/>
          <p:cNvSpPr txBox="1"/>
          <p:nvPr/>
        </p:nvSpPr>
        <p:spPr>
          <a:xfrm>
            <a:off x="424442" y="2384307"/>
            <a:ext cx="5839914" cy="431587"/>
          </a:xfrm>
          <a:prstGeom prst="rect">
            <a:avLst/>
          </a:prstGeom>
        </p:spPr>
        <p:txBody>
          <a:bodyPr lIns="0" tIns="0" rIns="0" bIns="0" rtlCol="0" anchor="t">
            <a:spAutoFit/>
          </a:bodyPr>
          <a:lstStyle/>
          <a:p>
            <a:pPr algn="ctr">
              <a:lnSpc>
                <a:spcPts val="3633"/>
              </a:lnSpc>
              <a:spcBef>
                <a:spcPct val="0"/>
              </a:spcBef>
            </a:pPr>
            <a:r>
              <a:rPr lang="en-US" sz="2422">
                <a:solidFill>
                  <a:srgbClr val="FFFFFF"/>
                </a:solidFill>
                <a:latin typeface="TT Commons Pro"/>
              </a:rPr>
              <a:t>search bar for select state name and year</a:t>
            </a:r>
          </a:p>
        </p:txBody>
      </p:sp>
      <p:sp>
        <p:nvSpPr>
          <p:cNvPr id="10" name="TextBox 10"/>
          <p:cNvSpPr txBox="1"/>
          <p:nvPr/>
        </p:nvSpPr>
        <p:spPr>
          <a:xfrm>
            <a:off x="4732626" y="9086494"/>
            <a:ext cx="8204146" cy="431587"/>
          </a:xfrm>
          <a:prstGeom prst="rect">
            <a:avLst/>
          </a:prstGeom>
        </p:spPr>
        <p:txBody>
          <a:bodyPr lIns="0" tIns="0" rIns="0" bIns="0" rtlCol="0" anchor="t">
            <a:spAutoFit/>
          </a:bodyPr>
          <a:lstStyle/>
          <a:p>
            <a:pPr algn="ctr">
              <a:lnSpc>
                <a:spcPts val="3633"/>
              </a:lnSpc>
              <a:spcBef>
                <a:spcPct val="0"/>
              </a:spcBef>
            </a:pPr>
            <a:r>
              <a:rPr lang="en-US" sz="2422">
                <a:solidFill>
                  <a:srgbClr val="FFFFFF"/>
                </a:solidFill>
                <a:latin typeface="TT Commons Pro"/>
              </a:rPr>
              <a:t>Total of each product across different districts and states.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3" r="-123"/>
            </a:stretch>
          </a:blipFill>
        </p:spPr>
        <p:txBody>
          <a:bodyPr/>
          <a:lstStyle/>
          <a:p>
            <a:endParaRPr lang="en-GB"/>
          </a:p>
        </p:txBody>
      </p:sp>
      <p:pic>
        <p:nvPicPr>
          <p:cNvPr id="3" name="Picture 3"/>
          <p:cNvPicPr>
            <a:picLocks noChangeAspect="1"/>
          </p:cNvPicPr>
          <p:nvPr/>
        </p:nvPicPr>
        <p:blipFill>
          <a:blip r:embed="rId3"/>
          <a:srcRect/>
          <a:stretch>
            <a:fillRect/>
          </a:stretch>
        </p:blipFill>
        <p:spPr>
          <a:xfrm>
            <a:off x="11019909" y="726883"/>
            <a:ext cx="3575954" cy="21634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F674F"/>
        </a:solidFill>
        <a:effectLst/>
      </p:bgPr>
    </p:bg>
    <p:spTree>
      <p:nvGrpSpPr>
        <p:cNvPr id="1" name=""/>
        <p:cNvGrpSpPr/>
        <p:nvPr/>
      </p:nvGrpSpPr>
      <p:grpSpPr>
        <a:xfrm>
          <a:off x="0" y="0"/>
          <a:ext cx="0" cy="0"/>
          <a:chOff x="0" y="0"/>
          <a:chExt cx="0" cy="0"/>
        </a:xfrm>
      </p:grpSpPr>
      <p:sp>
        <p:nvSpPr>
          <p:cNvPr id="2" name="Freeform 2"/>
          <p:cNvSpPr/>
          <p:nvPr/>
        </p:nvSpPr>
        <p:spPr>
          <a:xfrm rot="3595009">
            <a:off x="12497803" y="-7418781"/>
            <a:ext cx="10836480" cy="7395897"/>
          </a:xfrm>
          <a:custGeom>
            <a:avLst/>
            <a:gdLst/>
            <a:ahLst/>
            <a:cxnLst/>
            <a:rect l="l" t="t" r="r" b="b"/>
            <a:pathLst>
              <a:path w="10836480" h="7395897">
                <a:moveTo>
                  <a:pt x="0" y="0"/>
                </a:moveTo>
                <a:lnTo>
                  <a:pt x="10836479" y="0"/>
                </a:lnTo>
                <a:lnTo>
                  <a:pt x="10836479" y="7395898"/>
                </a:lnTo>
                <a:lnTo>
                  <a:pt x="0" y="7395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rot="3921556">
            <a:off x="-5873472" y="7063241"/>
            <a:ext cx="10836480" cy="7395897"/>
          </a:xfrm>
          <a:custGeom>
            <a:avLst/>
            <a:gdLst/>
            <a:ahLst/>
            <a:cxnLst/>
            <a:rect l="l" t="t" r="r" b="b"/>
            <a:pathLst>
              <a:path w="10836480" h="7395897">
                <a:moveTo>
                  <a:pt x="0" y="0"/>
                </a:moveTo>
                <a:lnTo>
                  <a:pt x="10836480" y="0"/>
                </a:lnTo>
                <a:lnTo>
                  <a:pt x="10836480" y="7395898"/>
                </a:lnTo>
                <a:lnTo>
                  <a:pt x="0" y="7395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a:off x="1773412" y="2821185"/>
            <a:ext cx="4372175" cy="2851076"/>
          </a:xfrm>
          <a:custGeom>
            <a:avLst/>
            <a:gdLst/>
            <a:ahLst/>
            <a:cxnLst/>
            <a:rect l="l" t="t" r="r" b="b"/>
            <a:pathLst>
              <a:path w="4372175" h="2851076">
                <a:moveTo>
                  <a:pt x="0" y="0"/>
                </a:moveTo>
                <a:lnTo>
                  <a:pt x="4372176" y="0"/>
                </a:lnTo>
                <a:lnTo>
                  <a:pt x="4372176" y="2851076"/>
                </a:lnTo>
                <a:lnTo>
                  <a:pt x="0" y="2851076"/>
                </a:lnTo>
                <a:lnTo>
                  <a:pt x="0" y="0"/>
                </a:lnTo>
                <a:close/>
              </a:path>
            </a:pathLst>
          </a:custGeom>
          <a:blipFill>
            <a:blip r:embed="rId4"/>
            <a:stretch>
              <a:fillRect t="-1903" b="-1903"/>
            </a:stretch>
          </a:blipFill>
        </p:spPr>
        <p:txBody>
          <a:bodyPr/>
          <a:lstStyle/>
          <a:p>
            <a:endParaRPr lang="en-GB"/>
          </a:p>
        </p:txBody>
      </p:sp>
      <p:sp>
        <p:nvSpPr>
          <p:cNvPr id="5" name="Freeform 5"/>
          <p:cNvSpPr/>
          <p:nvPr/>
        </p:nvSpPr>
        <p:spPr>
          <a:xfrm>
            <a:off x="6299629" y="2918046"/>
            <a:ext cx="9458729" cy="2753029"/>
          </a:xfrm>
          <a:custGeom>
            <a:avLst/>
            <a:gdLst/>
            <a:ahLst/>
            <a:cxnLst/>
            <a:rect l="l" t="t" r="r" b="b"/>
            <a:pathLst>
              <a:path w="9458729" h="2753029">
                <a:moveTo>
                  <a:pt x="0" y="0"/>
                </a:moveTo>
                <a:lnTo>
                  <a:pt x="9458729" y="0"/>
                </a:lnTo>
                <a:lnTo>
                  <a:pt x="9458729" y="2753029"/>
                </a:lnTo>
                <a:lnTo>
                  <a:pt x="0" y="2753029"/>
                </a:lnTo>
                <a:lnTo>
                  <a:pt x="0" y="0"/>
                </a:lnTo>
                <a:close/>
              </a:path>
            </a:pathLst>
          </a:custGeom>
          <a:blipFill>
            <a:blip r:embed="rId5"/>
            <a:stretch>
              <a:fillRect/>
            </a:stretch>
          </a:blipFill>
        </p:spPr>
        <p:txBody>
          <a:bodyPr/>
          <a:lstStyle/>
          <a:p>
            <a:endParaRPr lang="en-GB"/>
          </a:p>
        </p:txBody>
      </p:sp>
      <p:sp>
        <p:nvSpPr>
          <p:cNvPr id="6" name="Freeform 6"/>
          <p:cNvSpPr/>
          <p:nvPr/>
        </p:nvSpPr>
        <p:spPr>
          <a:xfrm>
            <a:off x="2061949" y="5864372"/>
            <a:ext cx="13458990" cy="2963728"/>
          </a:xfrm>
          <a:custGeom>
            <a:avLst/>
            <a:gdLst/>
            <a:ahLst/>
            <a:cxnLst/>
            <a:rect l="l" t="t" r="r" b="b"/>
            <a:pathLst>
              <a:path w="13458990" h="2963728">
                <a:moveTo>
                  <a:pt x="0" y="0"/>
                </a:moveTo>
                <a:lnTo>
                  <a:pt x="13458990" y="0"/>
                </a:lnTo>
                <a:lnTo>
                  <a:pt x="13458990" y="2963727"/>
                </a:lnTo>
                <a:lnTo>
                  <a:pt x="0" y="2963727"/>
                </a:lnTo>
                <a:lnTo>
                  <a:pt x="0" y="0"/>
                </a:lnTo>
                <a:close/>
              </a:path>
            </a:pathLst>
          </a:custGeom>
          <a:blipFill>
            <a:blip r:embed="rId6"/>
            <a:stretch>
              <a:fillRect/>
            </a:stretch>
          </a:blipFill>
        </p:spPr>
        <p:txBody>
          <a:bodyPr/>
          <a:lstStyle/>
          <a:p>
            <a:endParaRPr lang="en-GB"/>
          </a:p>
        </p:txBody>
      </p:sp>
      <p:sp>
        <p:nvSpPr>
          <p:cNvPr id="7" name="TextBox 7"/>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374764" y="321613"/>
            <a:ext cx="5414847" cy="1847850"/>
          </a:xfrm>
          <a:prstGeom prst="rect">
            <a:avLst/>
          </a:prstGeom>
        </p:spPr>
        <p:txBody>
          <a:bodyPr lIns="0" tIns="0" rIns="0" bIns="0" rtlCol="0" anchor="t">
            <a:spAutoFit/>
          </a:bodyPr>
          <a:lstStyle/>
          <a:p>
            <a:pPr>
              <a:lnSpc>
                <a:spcPts val="7200"/>
              </a:lnSpc>
            </a:pPr>
            <a:r>
              <a:rPr lang="en-US" sz="6000">
                <a:solidFill>
                  <a:srgbClr val="FFFFFF"/>
                </a:solidFill>
                <a:latin typeface="Rasputin Light"/>
              </a:rPr>
              <a:t>Seasonal Patterns</a:t>
            </a:r>
          </a:p>
        </p:txBody>
      </p:sp>
      <p:sp>
        <p:nvSpPr>
          <p:cNvPr id="9" name="TextBox 9"/>
          <p:cNvSpPr txBox="1"/>
          <p:nvPr/>
        </p:nvSpPr>
        <p:spPr>
          <a:xfrm>
            <a:off x="1254438" y="2286434"/>
            <a:ext cx="5839914" cy="431587"/>
          </a:xfrm>
          <a:prstGeom prst="rect">
            <a:avLst/>
          </a:prstGeom>
        </p:spPr>
        <p:txBody>
          <a:bodyPr lIns="0" tIns="0" rIns="0" bIns="0" rtlCol="0" anchor="t">
            <a:spAutoFit/>
          </a:bodyPr>
          <a:lstStyle/>
          <a:p>
            <a:pPr algn="ctr">
              <a:lnSpc>
                <a:spcPts val="3633"/>
              </a:lnSpc>
              <a:spcBef>
                <a:spcPct val="0"/>
              </a:spcBef>
            </a:pPr>
            <a:r>
              <a:rPr lang="en-US" sz="2422">
                <a:solidFill>
                  <a:srgbClr val="FFFFFF"/>
                </a:solidFill>
                <a:latin typeface="TT Commons Pro"/>
              </a:rPr>
              <a:t>search bar for select state name and year</a:t>
            </a:r>
          </a:p>
        </p:txBody>
      </p:sp>
      <p:sp>
        <p:nvSpPr>
          <p:cNvPr id="10" name="TextBox 10"/>
          <p:cNvSpPr txBox="1"/>
          <p:nvPr/>
        </p:nvSpPr>
        <p:spPr>
          <a:xfrm>
            <a:off x="4174395" y="9009169"/>
            <a:ext cx="9335959" cy="431587"/>
          </a:xfrm>
          <a:prstGeom prst="rect">
            <a:avLst/>
          </a:prstGeom>
        </p:spPr>
        <p:txBody>
          <a:bodyPr lIns="0" tIns="0" rIns="0" bIns="0" rtlCol="0" anchor="t">
            <a:spAutoFit/>
          </a:bodyPr>
          <a:lstStyle/>
          <a:p>
            <a:pPr algn="ctr">
              <a:lnSpc>
                <a:spcPts val="3633"/>
              </a:lnSpc>
              <a:spcBef>
                <a:spcPct val="0"/>
              </a:spcBef>
            </a:pPr>
            <a:r>
              <a:rPr lang="en-US" sz="2422">
                <a:solidFill>
                  <a:srgbClr val="FFFFFF"/>
                </a:solidFill>
                <a:latin typeface="TT Commons Pro"/>
              </a:rPr>
              <a:t>  seasonal patterns in crop cultivation during kharif and rabi seasons.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9" b="-129"/>
            </a:stretch>
          </a:blipFill>
        </p:spPr>
        <p:txBody>
          <a:bodyPr/>
          <a:lstStyle/>
          <a:p>
            <a:endParaRPr lang="en-GB"/>
          </a:p>
        </p:txBody>
      </p:sp>
      <p:pic>
        <p:nvPicPr>
          <p:cNvPr id="3" name="Picture 3"/>
          <p:cNvPicPr>
            <a:picLocks noChangeAspect="1"/>
          </p:cNvPicPr>
          <p:nvPr/>
        </p:nvPicPr>
        <p:blipFill>
          <a:blip r:embed="rId3"/>
          <a:srcRect/>
          <a:stretch>
            <a:fillRect/>
          </a:stretch>
        </p:blipFill>
        <p:spPr>
          <a:xfrm>
            <a:off x="14713232" y="707111"/>
            <a:ext cx="3574768" cy="21627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F674F"/>
        </a:solidFill>
        <a:effectLst/>
      </p:bgPr>
    </p:bg>
    <p:spTree>
      <p:nvGrpSpPr>
        <p:cNvPr id="1" name=""/>
        <p:cNvGrpSpPr/>
        <p:nvPr/>
      </p:nvGrpSpPr>
      <p:grpSpPr>
        <a:xfrm>
          <a:off x="0" y="0"/>
          <a:ext cx="0" cy="0"/>
          <a:chOff x="0" y="0"/>
          <a:chExt cx="0" cy="0"/>
        </a:xfrm>
      </p:grpSpPr>
      <p:sp>
        <p:nvSpPr>
          <p:cNvPr id="2" name="Freeform 2"/>
          <p:cNvSpPr/>
          <p:nvPr/>
        </p:nvSpPr>
        <p:spPr>
          <a:xfrm rot="3595009">
            <a:off x="12497803" y="-7418781"/>
            <a:ext cx="10836480" cy="7395897"/>
          </a:xfrm>
          <a:custGeom>
            <a:avLst/>
            <a:gdLst/>
            <a:ahLst/>
            <a:cxnLst/>
            <a:rect l="l" t="t" r="r" b="b"/>
            <a:pathLst>
              <a:path w="10836480" h="7395897">
                <a:moveTo>
                  <a:pt x="0" y="0"/>
                </a:moveTo>
                <a:lnTo>
                  <a:pt x="10836479" y="0"/>
                </a:lnTo>
                <a:lnTo>
                  <a:pt x="10836479" y="7395898"/>
                </a:lnTo>
                <a:lnTo>
                  <a:pt x="0" y="7395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rot="3921556">
            <a:off x="-5873472" y="7063241"/>
            <a:ext cx="10836480" cy="7395897"/>
          </a:xfrm>
          <a:custGeom>
            <a:avLst/>
            <a:gdLst/>
            <a:ahLst/>
            <a:cxnLst/>
            <a:rect l="l" t="t" r="r" b="b"/>
            <a:pathLst>
              <a:path w="10836480" h="7395897">
                <a:moveTo>
                  <a:pt x="0" y="0"/>
                </a:moveTo>
                <a:lnTo>
                  <a:pt x="10836480" y="0"/>
                </a:lnTo>
                <a:lnTo>
                  <a:pt x="10836480" y="7395898"/>
                </a:lnTo>
                <a:lnTo>
                  <a:pt x="0" y="7395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a:off x="1773412" y="2821185"/>
            <a:ext cx="4372175" cy="2851076"/>
          </a:xfrm>
          <a:custGeom>
            <a:avLst/>
            <a:gdLst/>
            <a:ahLst/>
            <a:cxnLst/>
            <a:rect l="l" t="t" r="r" b="b"/>
            <a:pathLst>
              <a:path w="4372175" h="2851076">
                <a:moveTo>
                  <a:pt x="0" y="0"/>
                </a:moveTo>
                <a:lnTo>
                  <a:pt x="4372176" y="0"/>
                </a:lnTo>
                <a:lnTo>
                  <a:pt x="4372176" y="2851076"/>
                </a:lnTo>
                <a:lnTo>
                  <a:pt x="0" y="2851076"/>
                </a:lnTo>
                <a:lnTo>
                  <a:pt x="0" y="0"/>
                </a:lnTo>
                <a:close/>
              </a:path>
            </a:pathLst>
          </a:custGeom>
          <a:blipFill>
            <a:blip r:embed="rId4"/>
            <a:stretch>
              <a:fillRect t="-1903" b="-1903"/>
            </a:stretch>
          </a:blipFill>
        </p:spPr>
        <p:txBody>
          <a:bodyPr/>
          <a:lstStyle/>
          <a:p>
            <a:endParaRPr lang="en-GB"/>
          </a:p>
        </p:txBody>
      </p:sp>
      <p:sp>
        <p:nvSpPr>
          <p:cNvPr id="5" name="Freeform 5"/>
          <p:cNvSpPr/>
          <p:nvPr/>
        </p:nvSpPr>
        <p:spPr>
          <a:xfrm>
            <a:off x="6320309" y="2821185"/>
            <a:ext cx="10482438" cy="2905181"/>
          </a:xfrm>
          <a:custGeom>
            <a:avLst/>
            <a:gdLst/>
            <a:ahLst/>
            <a:cxnLst/>
            <a:rect l="l" t="t" r="r" b="b"/>
            <a:pathLst>
              <a:path w="10482438" h="2905181">
                <a:moveTo>
                  <a:pt x="0" y="0"/>
                </a:moveTo>
                <a:lnTo>
                  <a:pt x="10482438" y="0"/>
                </a:lnTo>
                <a:lnTo>
                  <a:pt x="10482438" y="2905181"/>
                </a:lnTo>
                <a:lnTo>
                  <a:pt x="0" y="2905181"/>
                </a:lnTo>
                <a:lnTo>
                  <a:pt x="0" y="0"/>
                </a:lnTo>
                <a:close/>
              </a:path>
            </a:pathLst>
          </a:custGeom>
          <a:blipFill>
            <a:blip r:embed="rId5"/>
            <a:stretch>
              <a:fillRect/>
            </a:stretch>
          </a:blipFill>
        </p:spPr>
        <p:txBody>
          <a:bodyPr/>
          <a:lstStyle/>
          <a:p>
            <a:endParaRPr lang="en-GB"/>
          </a:p>
        </p:txBody>
      </p:sp>
      <p:sp>
        <p:nvSpPr>
          <p:cNvPr id="6" name="Freeform 6"/>
          <p:cNvSpPr/>
          <p:nvPr/>
        </p:nvSpPr>
        <p:spPr>
          <a:xfrm>
            <a:off x="1813699" y="5818532"/>
            <a:ext cx="4331889" cy="3257312"/>
          </a:xfrm>
          <a:custGeom>
            <a:avLst/>
            <a:gdLst/>
            <a:ahLst/>
            <a:cxnLst/>
            <a:rect l="l" t="t" r="r" b="b"/>
            <a:pathLst>
              <a:path w="4331889" h="3257312">
                <a:moveTo>
                  <a:pt x="0" y="0"/>
                </a:moveTo>
                <a:lnTo>
                  <a:pt x="4331889" y="0"/>
                </a:lnTo>
                <a:lnTo>
                  <a:pt x="4331889" y="3257312"/>
                </a:lnTo>
                <a:lnTo>
                  <a:pt x="0" y="3257312"/>
                </a:lnTo>
                <a:lnTo>
                  <a:pt x="0" y="0"/>
                </a:lnTo>
                <a:close/>
              </a:path>
            </a:pathLst>
          </a:custGeom>
          <a:blipFill>
            <a:blip r:embed="rId6"/>
            <a:stretch>
              <a:fillRect/>
            </a:stretch>
          </a:blipFill>
        </p:spPr>
        <p:txBody>
          <a:bodyPr/>
          <a:lstStyle/>
          <a:p>
            <a:endParaRPr lang="en-GB"/>
          </a:p>
        </p:txBody>
      </p:sp>
      <p:sp>
        <p:nvSpPr>
          <p:cNvPr id="7" name="Freeform 7"/>
          <p:cNvSpPr/>
          <p:nvPr/>
        </p:nvSpPr>
        <p:spPr>
          <a:xfrm>
            <a:off x="6320309" y="5831141"/>
            <a:ext cx="10482438" cy="3244969"/>
          </a:xfrm>
          <a:custGeom>
            <a:avLst/>
            <a:gdLst/>
            <a:ahLst/>
            <a:cxnLst/>
            <a:rect l="l" t="t" r="r" b="b"/>
            <a:pathLst>
              <a:path w="10482438" h="3244969">
                <a:moveTo>
                  <a:pt x="0" y="0"/>
                </a:moveTo>
                <a:lnTo>
                  <a:pt x="10482438" y="0"/>
                </a:lnTo>
                <a:lnTo>
                  <a:pt x="10482438" y="3244969"/>
                </a:lnTo>
                <a:lnTo>
                  <a:pt x="0" y="3244969"/>
                </a:lnTo>
                <a:lnTo>
                  <a:pt x="0" y="0"/>
                </a:lnTo>
                <a:close/>
              </a:path>
            </a:pathLst>
          </a:custGeom>
          <a:blipFill>
            <a:blip r:embed="rId7"/>
            <a:stretch>
              <a:fillRect/>
            </a:stretch>
          </a:blipFill>
        </p:spPr>
        <p:txBody>
          <a:bodyPr/>
          <a:lstStyle/>
          <a:p>
            <a:endParaRPr lang="en-GB"/>
          </a:p>
        </p:txBody>
      </p:sp>
      <p:sp>
        <p:nvSpPr>
          <p:cNvPr id="8" name="TextBox 8"/>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374764" y="321613"/>
            <a:ext cx="8416680" cy="1847850"/>
          </a:xfrm>
          <a:prstGeom prst="rect">
            <a:avLst/>
          </a:prstGeom>
        </p:spPr>
        <p:txBody>
          <a:bodyPr lIns="0" tIns="0" rIns="0" bIns="0" rtlCol="0" anchor="t">
            <a:spAutoFit/>
          </a:bodyPr>
          <a:lstStyle/>
          <a:p>
            <a:pPr>
              <a:lnSpc>
                <a:spcPts val="7200"/>
              </a:lnSpc>
            </a:pPr>
            <a:r>
              <a:rPr lang="en-US" sz="6000">
                <a:solidFill>
                  <a:srgbClr val="FFFFFF"/>
                </a:solidFill>
                <a:latin typeface="Rasputin Light"/>
              </a:rPr>
              <a:t>Fruits and Vegetables Analysis</a:t>
            </a:r>
          </a:p>
        </p:txBody>
      </p:sp>
      <p:sp>
        <p:nvSpPr>
          <p:cNvPr id="10" name="TextBox 10"/>
          <p:cNvSpPr txBox="1"/>
          <p:nvPr/>
        </p:nvSpPr>
        <p:spPr>
          <a:xfrm>
            <a:off x="1254438" y="2286434"/>
            <a:ext cx="5839914" cy="431587"/>
          </a:xfrm>
          <a:prstGeom prst="rect">
            <a:avLst/>
          </a:prstGeom>
        </p:spPr>
        <p:txBody>
          <a:bodyPr lIns="0" tIns="0" rIns="0" bIns="0" rtlCol="0" anchor="t">
            <a:spAutoFit/>
          </a:bodyPr>
          <a:lstStyle/>
          <a:p>
            <a:pPr algn="ctr">
              <a:lnSpc>
                <a:spcPts val="3633"/>
              </a:lnSpc>
              <a:spcBef>
                <a:spcPct val="0"/>
              </a:spcBef>
            </a:pPr>
            <a:r>
              <a:rPr lang="en-US" sz="2422">
                <a:solidFill>
                  <a:srgbClr val="FFFFFF"/>
                </a:solidFill>
                <a:latin typeface="TT Commons Pro"/>
              </a:rPr>
              <a:t>search bar for select state name and year</a:t>
            </a:r>
          </a:p>
        </p:txBody>
      </p:sp>
      <p:sp>
        <p:nvSpPr>
          <p:cNvPr id="11" name="TextBox 11"/>
          <p:cNvSpPr txBox="1"/>
          <p:nvPr/>
        </p:nvSpPr>
        <p:spPr>
          <a:xfrm>
            <a:off x="10017137" y="9239574"/>
            <a:ext cx="6785610" cy="447027"/>
          </a:xfrm>
          <a:prstGeom prst="rect">
            <a:avLst/>
          </a:prstGeom>
        </p:spPr>
        <p:txBody>
          <a:bodyPr lIns="0" tIns="0" rIns="0" bIns="0" rtlCol="0" anchor="t">
            <a:spAutoFit/>
          </a:bodyPr>
          <a:lstStyle/>
          <a:p>
            <a:pPr algn="ctr">
              <a:lnSpc>
                <a:spcPts val="3775"/>
              </a:lnSpc>
              <a:spcBef>
                <a:spcPct val="0"/>
              </a:spcBef>
            </a:pPr>
            <a:r>
              <a:rPr lang="en-US" sz="2517">
                <a:solidFill>
                  <a:srgbClr val="FFFFFF"/>
                </a:solidFill>
                <a:latin typeface="TT Commons Pro"/>
              </a:rPr>
              <a:t>Distribution of fruits and vegetables area by years.</a:t>
            </a:r>
          </a:p>
        </p:txBody>
      </p:sp>
      <p:sp>
        <p:nvSpPr>
          <p:cNvPr id="12" name="TextBox 12"/>
          <p:cNvSpPr txBox="1"/>
          <p:nvPr/>
        </p:nvSpPr>
        <p:spPr>
          <a:xfrm>
            <a:off x="1256306" y="9191625"/>
            <a:ext cx="7535138" cy="923277"/>
          </a:xfrm>
          <a:prstGeom prst="rect">
            <a:avLst/>
          </a:prstGeom>
        </p:spPr>
        <p:txBody>
          <a:bodyPr lIns="0" tIns="0" rIns="0" bIns="0" rtlCol="0" anchor="t">
            <a:spAutoFit/>
          </a:bodyPr>
          <a:lstStyle/>
          <a:p>
            <a:pPr algn="ctr">
              <a:lnSpc>
                <a:spcPts val="3775"/>
              </a:lnSpc>
              <a:spcBef>
                <a:spcPct val="0"/>
              </a:spcBef>
            </a:pPr>
            <a:r>
              <a:rPr lang="en-US" sz="2517">
                <a:solidFill>
                  <a:srgbClr val="FFFFFF"/>
                </a:solidFill>
                <a:latin typeface="TT Commons Pro"/>
              </a:rPr>
              <a:t>Distribution of fruits and vegetables area by state name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GB"/>
          </a:p>
        </p:txBody>
      </p:sp>
      <p:sp>
        <p:nvSpPr>
          <p:cNvPr id="3" name="Freeform 3"/>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rot="8862409">
            <a:off x="12992700" y="-3537343"/>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GB"/>
          </a:p>
        </p:txBody>
      </p:sp>
      <p:sp>
        <p:nvSpPr>
          <p:cNvPr id="5" name="TextBox 5"/>
          <p:cNvSpPr txBox="1"/>
          <p:nvPr/>
        </p:nvSpPr>
        <p:spPr>
          <a:xfrm>
            <a:off x="169092" y="2812553"/>
            <a:ext cx="10108502" cy="6749031"/>
          </a:xfrm>
          <a:prstGeom prst="rect">
            <a:avLst/>
          </a:prstGeom>
        </p:spPr>
        <p:txBody>
          <a:bodyPr lIns="0" tIns="0" rIns="0" bIns="0" rtlCol="0" anchor="t">
            <a:spAutoFit/>
          </a:bodyPr>
          <a:lstStyle/>
          <a:p>
            <a:pPr>
              <a:lnSpc>
                <a:spcPts val="5445"/>
              </a:lnSpc>
            </a:pPr>
            <a:r>
              <a:rPr lang="en-US" sz="3630">
                <a:solidFill>
                  <a:srgbClr val="FBF6F1"/>
                </a:solidFill>
                <a:latin typeface="TT Commons Pro"/>
              </a:rPr>
              <a:t>Weather impacts may have direct or indirect influence on the performance of agricultural production and food industry. Water availability can be considered as a basic factor related to yield quality and quantity performance of crops, based on the data ,we noticed an increase in crop production in the kharif season compared to the Rabi season in varying proportions .Yield stability of crops may be highly variable according to weather impacts.</a:t>
            </a:r>
          </a:p>
        </p:txBody>
      </p:sp>
      <p:sp>
        <p:nvSpPr>
          <p:cNvPr id="6" name="TextBox 6"/>
          <p:cNvSpPr txBox="1"/>
          <p:nvPr/>
        </p:nvSpPr>
        <p:spPr>
          <a:xfrm>
            <a:off x="395455" y="145553"/>
            <a:ext cx="8416680" cy="2762250"/>
          </a:xfrm>
          <a:prstGeom prst="rect">
            <a:avLst/>
          </a:prstGeom>
        </p:spPr>
        <p:txBody>
          <a:bodyPr lIns="0" tIns="0" rIns="0" bIns="0" rtlCol="0" anchor="t">
            <a:spAutoFit/>
          </a:bodyPr>
          <a:lstStyle/>
          <a:p>
            <a:pPr>
              <a:lnSpc>
                <a:spcPts val="7200"/>
              </a:lnSpc>
            </a:pPr>
            <a:r>
              <a:rPr lang="en-US" sz="6000">
                <a:solidFill>
                  <a:srgbClr val="FFFFFF"/>
                </a:solidFill>
                <a:latin typeface="Rasputin Light"/>
              </a:rPr>
              <a:t>Impact of External Factors</a:t>
            </a:r>
          </a:p>
          <a:p>
            <a:pPr>
              <a:lnSpc>
                <a:spcPts val="7200"/>
              </a:lnSpc>
            </a:pPr>
            <a:endParaRPr lang="en-US" sz="6000">
              <a:solidFill>
                <a:srgbClr val="FFFFFF"/>
              </a:solidFill>
              <a:latin typeface="Rasputin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F674F"/>
        </a:solidFill>
        <a:effectLst/>
      </p:bgPr>
    </p:bg>
    <p:spTree>
      <p:nvGrpSpPr>
        <p:cNvPr id="1" name=""/>
        <p:cNvGrpSpPr/>
        <p:nvPr/>
      </p:nvGrpSpPr>
      <p:grpSpPr>
        <a:xfrm>
          <a:off x="0" y="0"/>
          <a:ext cx="0" cy="0"/>
          <a:chOff x="0" y="0"/>
          <a:chExt cx="0" cy="0"/>
        </a:xfrm>
      </p:grpSpPr>
      <p:sp>
        <p:nvSpPr>
          <p:cNvPr id="2" name="TextBox 2"/>
          <p:cNvSpPr txBox="1"/>
          <p:nvPr/>
        </p:nvSpPr>
        <p:spPr>
          <a:xfrm>
            <a:off x="395455" y="145553"/>
            <a:ext cx="8416680" cy="2762250"/>
          </a:xfrm>
          <a:prstGeom prst="rect">
            <a:avLst/>
          </a:prstGeom>
        </p:spPr>
        <p:txBody>
          <a:bodyPr lIns="0" tIns="0" rIns="0" bIns="0" rtlCol="0" anchor="t">
            <a:spAutoFit/>
          </a:bodyPr>
          <a:lstStyle/>
          <a:p>
            <a:pPr>
              <a:lnSpc>
                <a:spcPts val="7200"/>
              </a:lnSpc>
            </a:pPr>
            <a:r>
              <a:rPr lang="en-US" sz="6000">
                <a:solidFill>
                  <a:srgbClr val="FFFFFF"/>
                </a:solidFill>
                <a:latin typeface="Rasputin Light"/>
              </a:rPr>
              <a:t>Sustainable Farming Insights</a:t>
            </a:r>
          </a:p>
          <a:p>
            <a:pPr>
              <a:lnSpc>
                <a:spcPts val="7200"/>
              </a:lnSpc>
            </a:pPr>
            <a:endParaRPr lang="en-US" sz="6000">
              <a:solidFill>
                <a:srgbClr val="FFFFFF"/>
              </a:solidFill>
              <a:latin typeface="Rasputin Light"/>
            </a:endParaRPr>
          </a:p>
        </p:txBody>
      </p:sp>
      <p:sp>
        <p:nvSpPr>
          <p:cNvPr id="3" name="TextBox 3"/>
          <p:cNvSpPr txBox="1"/>
          <p:nvPr/>
        </p:nvSpPr>
        <p:spPr>
          <a:xfrm>
            <a:off x="873331" y="2473070"/>
            <a:ext cx="15314841" cy="6069822"/>
          </a:xfrm>
          <a:prstGeom prst="rect">
            <a:avLst/>
          </a:prstGeom>
        </p:spPr>
        <p:txBody>
          <a:bodyPr lIns="0" tIns="0" rIns="0" bIns="0" rtlCol="0" anchor="t">
            <a:spAutoFit/>
          </a:bodyPr>
          <a:lstStyle/>
          <a:p>
            <a:pPr>
              <a:lnSpc>
                <a:spcPts val="5445"/>
              </a:lnSpc>
            </a:pPr>
            <a:r>
              <a:rPr lang="en-US" sz="3630">
                <a:solidFill>
                  <a:srgbClr val="FBF6F1"/>
                </a:solidFill>
                <a:latin typeface="TT Commons Pro"/>
              </a:rPr>
              <a:t>Using artificial intelligence in the sensors on sprinklers by programming them to measure soil moisture. If it is less than the normal rate, the sprinklers are turned on automatically. However, if the humidity is appropriate, do not turn on the sprinklers. This is how we can contribute to maintaining the appropriate humidity for crop growth and guidance in Water consumption is done by programming sprinklers and sensors to operate within their specified humidity levels. This structure can be used to deliver pesticides and the resources necessary to maintain soil fertility. In this case, the contribution lies in maintaining both moisture and soil fertility.</a:t>
            </a:r>
          </a:p>
        </p:txBody>
      </p:sp>
      <p:sp>
        <p:nvSpPr>
          <p:cNvPr id="4" name="Freeform 4"/>
          <p:cNvSpPr/>
          <p:nvPr/>
        </p:nvSpPr>
        <p:spPr>
          <a:xfrm>
            <a:off x="14916583" y="164603"/>
            <a:ext cx="3007036" cy="2403717"/>
          </a:xfrm>
          <a:custGeom>
            <a:avLst/>
            <a:gdLst/>
            <a:ahLst/>
            <a:cxnLst/>
            <a:rect l="l" t="t" r="r" b="b"/>
            <a:pathLst>
              <a:path w="3007036" h="2403717">
                <a:moveTo>
                  <a:pt x="0" y="0"/>
                </a:moveTo>
                <a:lnTo>
                  <a:pt x="3007035" y="0"/>
                </a:lnTo>
                <a:lnTo>
                  <a:pt x="3007035" y="2403717"/>
                </a:lnTo>
                <a:lnTo>
                  <a:pt x="0" y="2403717"/>
                </a:lnTo>
                <a:lnTo>
                  <a:pt x="0" y="0"/>
                </a:lnTo>
                <a:close/>
              </a:path>
            </a:pathLst>
          </a:custGeom>
          <a:blipFill>
            <a:blip r:embed="rId2"/>
            <a:stretch>
              <a:fillRect r="-3409"/>
            </a:stretch>
          </a:blipFill>
        </p:spPr>
        <p:txBody>
          <a:bodyPr/>
          <a:lstStyle/>
          <a:p>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F674F"/>
        </a:solidFill>
        <a:effectLst/>
      </p:bgPr>
    </p:bg>
    <p:spTree>
      <p:nvGrpSpPr>
        <p:cNvPr id="1" name=""/>
        <p:cNvGrpSpPr/>
        <p:nvPr/>
      </p:nvGrpSpPr>
      <p:grpSpPr>
        <a:xfrm>
          <a:off x="0" y="0"/>
          <a:ext cx="0" cy="0"/>
          <a:chOff x="0" y="0"/>
          <a:chExt cx="0" cy="0"/>
        </a:xfrm>
      </p:grpSpPr>
      <p:sp>
        <p:nvSpPr>
          <p:cNvPr id="2" name="TextBox 2"/>
          <p:cNvSpPr txBox="1"/>
          <p:nvPr/>
        </p:nvSpPr>
        <p:spPr>
          <a:xfrm>
            <a:off x="3558684" y="4268470"/>
            <a:ext cx="12002662" cy="1864360"/>
          </a:xfrm>
          <a:prstGeom prst="rect">
            <a:avLst/>
          </a:prstGeom>
        </p:spPr>
        <p:txBody>
          <a:bodyPr lIns="0" tIns="0" rIns="0" bIns="0" rtlCol="0" anchor="t">
            <a:spAutoFit/>
          </a:bodyPr>
          <a:lstStyle/>
          <a:p>
            <a:pPr algn="ctr">
              <a:lnSpc>
                <a:spcPts val="14300"/>
              </a:lnSpc>
            </a:pPr>
            <a:r>
              <a:rPr lang="en-US" sz="13000">
                <a:solidFill>
                  <a:srgbClr val="FFFFFF"/>
                </a:solidFill>
                <a:latin typeface="Rasputin Light"/>
              </a:rPr>
              <a:t>Thank you!</a:t>
            </a:r>
          </a:p>
        </p:txBody>
      </p:sp>
      <p:sp>
        <p:nvSpPr>
          <p:cNvPr id="3" name="Freeform 3"/>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rot="4726396">
            <a:off x="1565829" y="-4045273"/>
            <a:ext cx="5318268" cy="8429531"/>
          </a:xfrm>
          <a:custGeom>
            <a:avLst/>
            <a:gdLst/>
            <a:ahLst/>
            <a:cxnLst/>
            <a:rect l="l" t="t" r="r" b="b"/>
            <a:pathLst>
              <a:path w="5318268" h="8429531">
                <a:moveTo>
                  <a:pt x="0" y="0"/>
                </a:moveTo>
                <a:lnTo>
                  <a:pt x="5318268" y="0"/>
                </a:lnTo>
                <a:lnTo>
                  <a:pt x="5318268" y="8429531"/>
                </a:lnTo>
                <a:lnTo>
                  <a:pt x="0" y="8429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6" name="Freeform 6"/>
          <p:cNvSpPr/>
          <p:nvPr/>
        </p:nvSpPr>
        <p:spPr>
          <a:xfrm rot="5045464">
            <a:off x="10463264" y="6473304"/>
            <a:ext cx="5489002" cy="8700148"/>
          </a:xfrm>
          <a:custGeom>
            <a:avLst/>
            <a:gdLst/>
            <a:ahLst/>
            <a:cxnLst/>
            <a:rect l="l" t="t" r="r" b="b"/>
            <a:pathLst>
              <a:path w="5489002" h="8700148">
                <a:moveTo>
                  <a:pt x="0" y="0"/>
                </a:moveTo>
                <a:lnTo>
                  <a:pt x="5489003" y="0"/>
                </a:lnTo>
                <a:lnTo>
                  <a:pt x="5489003" y="8700148"/>
                </a:lnTo>
                <a:lnTo>
                  <a:pt x="0" y="8700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F674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3125" r="3125"/>
            <a:stretch>
              <a:fillRect/>
            </a:stretch>
          </p:blipFill>
          <p:spPr>
            <a:xfrm>
              <a:off x="0" y="0"/>
              <a:ext cx="24384000" cy="13716000"/>
            </a:xfrm>
            <a:prstGeom prst="rect">
              <a:avLst/>
            </a:prstGeom>
          </p:spPr>
        </p:pic>
      </p:grpSp>
      <p:sp>
        <p:nvSpPr>
          <p:cNvPr id="4" name="TextBox 4"/>
          <p:cNvSpPr txBox="1"/>
          <p:nvPr/>
        </p:nvSpPr>
        <p:spPr>
          <a:xfrm>
            <a:off x="2127928" y="1918259"/>
            <a:ext cx="7273166" cy="579954"/>
          </a:xfrm>
          <a:prstGeom prst="rect">
            <a:avLst/>
          </a:prstGeom>
        </p:spPr>
        <p:txBody>
          <a:bodyPr lIns="0" tIns="0" rIns="0" bIns="0" rtlCol="0" anchor="t">
            <a:spAutoFit/>
          </a:bodyPr>
          <a:lstStyle/>
          <a:p>
            <a:pPr>
              <a:lnSpc>
                <a:spcPts val="4975"/>
              </a:lnSpc>
            </a:pPr>
            <a:r>
              <a:rPr lang="en-US" sz="3316">
                <a:solidFill>
                  <a:srgbClr val="FFFFFF"/>
                </a:solidFill>
                <a:latin typeface="TT Commons Pro"/>
              </a:rPr>
              <a:t>1. Data Exploration</a:t>
            </a:r>
          </a:p>
        </p:txBody>
      </p:sp>
      <p:sp>
        <p:nvSpPr>
          <p:cNvPr id="5" name="TextBox 5"/>
          <p:cNvSpPr txBox="1"/>
          <p:nvPr/>
        </p:nvSpPr>
        <p:spPr>
          <a:xfrm>
            <a:off x="2127928" y="3631712"/>
            <a:ext cx="7273166" cy="579954"/>
          </a:xfrm>
          <a:prstGeom prst="rect">
            <a:avLst/>
          </a:prstGeom>
        </p:spPr>
        <p:txBody>
          <a:bodyPr lIns="0" tIns="0" rIns="0" bIns="0" rtlCol="0" anchor="t">
            <a:spAutoFit/>
          </a:bodyPr>
          <a:lstStyle/>
          <a:p>
            <a:pPr>
              <a:lnSpc>
                <a:spcPts val="4975"/>
              </a:lnSpc>
            </a:pPr>
            <a:r>
              <a:rPr lang="en-US" sz="3316">
                <a:solidFill>
                  <a:srgbClr val="FFFFFF"/>
                </a:solidFill>
                <a:latin typeface="TT Commons Pro"/>
              </a:rPr>
              <a:t>3. Regional Disparities</a:t>
            </a:r>
          </a:p>
        </p:txBody>
      </p:sp>
      <p:sp>
        <p:nvSpPr>
          <p:cNvPr id="6" name="TextBox 6"/>
          <p:cNvSpPr txBox="1"/>
          <p:nvPr/>
        </p:nvSpPr>
        <p:spPr>
          <a:xfrm>
            <a:off x="2127928" y="2742552"/>
            <a:ext cx="7273166" cy="579954"/>
          </a:xfrm>
          <a:prstGeom prst="rect">
            <a:avLst/>
          </a:prstGeom>
        </p:spPr>
        <p:txBody>
          <a:bodyPr lIns="0" tIns="0" rIns="0" bIns="0" rtlCol="0" anchor="t">
            <a:spAutoFit/>
          </a:bodyPr>
          <a:lstStyle/>
          <a:p>
            <a:pPr>
              <a:lnSpc>
                <a:spcPts val="4975"/>
              </a:lnSpc>
            </a:pPr>
            <a:r>
              <a:rPr lang="en-US" sz="3316">
                <a:solidFill>
                  <a:srgbClr val="FFFFFF"/>
                </a:solidFill>
                <a:latin typeface="TT Commons Pro"/>
              </a:rPr>
              <a:t>2. Crop-specific Analysis</a:t>
            </a:r>
          </a:p>
        </p:txBody>
      </p:sp>
      <p:sp>
        <p:nvSpPr>
          <p:cNvPr id="7" name="TextBox 7"/>
          <p:cNvSpPr txBox="1"/>
          <p:nvPr/>
        </p:nvSpPr>
        <p:spPr>
          <a:xfrm>
            <a:off x="2127928" y="4520872"/>
            <a:ext cx="7273166" cy="579954"/>
          </a:xfrm>
          <a:prstGeom prst="rect">
            <a:avLst/>
          </a:prstGeom>
        </p:spPr>
        <p:txBody>
          <a:bodyPr lIns="0" tIns="0" rIns="0" bIns="0" rtlCol="0" anchor="t">
            <a:spAutoFit/>
          </a:bodyPr>
          <a:lstStyle/>
          <a:p>
            <a:pPr>
              <a:lnSpc>
                <a:spcPts val="4975"/>
              </a:lnSpc>
            </a:pPr>
            <a:r>
              <a:rPr lang="en-US" sz="3316">
                <a:solidFill>
                  <a:srgbClr val="FFFFFF"/>
                </a:solidFill>
                <a:latin typeface="TT Commons Pro"/>
              </a:rPr>
              <a:t>4. Seasonal Patterns</a:t>
            </a:r>
          </a:p>
        </p:txBody>
      </p:sp>
      <p:sp>
        <p:nvSpPr>
          <p:cNvPr id="8" name="TextBox 8"/>
          <p:cNvSpPr txBox="1"/>
          <p:nvPr/>
        </p:nvSpPr>
        <p:spPr>
          <a:xfrm>
            <a:off x="1901565" y="558889"/>
            <a:ext cx="8073732" cy="940270"/>
          </a:xfrm>
          <a:prstGeom prst="rect">
            <a:avLst/>
          </a:prstGeom>
        </p:spPr>
        <p:txBody>
          <a:bodyPr lIns="0" tIns="0" rIns="0" bIns="0" rtlCol="0" anchor="t">
            <a:spAutoFit/>
          </a:bodyPr>
          <a:lstStyle/>
          <a:p>
            <a:pPr>
              <a:lnSpc>
                <a:spcPts val="7463"/>
              </a:lnSpc>
            </a:pPr>
            <a:r>
              <a:rPr lang="en-US" sz="5330">
                <a:solidFill>
                  <a:srgbClr val="FFFFFF"/>
                </a:solidFill>
                <a:latin typeface="Rasputin Bold"/>
              </a:rPr>
              <a:t>Project Objectives</a:t>
            </a:r>
          </a:p>
        </p:txBody>
      </p:sp>
      <p:sp>
        <p:nvSpPr>
          <p:cNvPr id="9" name="TextBox 9"/>
          <p:cNvSpPr txBox="1"/>
          <p:nvPr/>
        </p:nvSpPr>
        <p:spPr>
          <a:xfrm>
            <a:off x="2127928" y="5342329"/>
            <a:ext cx="7273166" cy="579954"/>
          </a:xfrm>
          <a:prstGeom prst="rect">
            <a:avLst/>
          </a:prstGeom>
        </p:spPr>
        <p:txBody>
          <a:bodyPr lIns="0" tIns="0" rIns="0" bIns="0" rtlCol="0" anchor="t">
            <a:spAutoFit/>
          </a:bodyPr>
          <a:lstStyle/>
          <a:p>
            <a:pPr>
              <a:lnSpc>
                <a:spcPts val="4975"/>
              </a:lnSpc>
            </a:pPr>
            <a:r>
              <a:rPr lang="en-US" sz="3316">
                <a:solidFill>
                  <a:srgbClr val="FFFFFF"/>
                </a:solidFill>
                <a:latin typeface="TT Commons Pro"/>
              </a:rPr>
              <a:t>5. Fruits and Vegetables Analysis</a:t>
            </a:r>
          </a:p>
        </p:txBody>
      </p:sp>
      <p:sp>
        <p:nvSpPr>
          <p:cNvPr id="10" name="TextBox 10"/>
          <p:cNvSpPr txBox="1"/>
          <p:nvPr/>
        </p:nvSpPr>
        <p:spPr>
          <a:xfrm>
            <a:off x="2127928" y="6231489"/>
            <a:ext cx="7273166" cy="579954"/>
          </a:xfrm>
          <a:prstGeom prst="rect">
            <a:avLst/>
          </a:prstGeom>
        </p:spPr>
        <p:txBody>
          <a:bodyPr lIns="0" tIns="0" rIns="0" bIns="0" rtlCol="0" anchor="t">
            <a:spAutoFit/>
          </a:bodyPr>
          <a:lstStyle/>
          <a:p>
            <a:pPr>
              <a:lnSpc>
                <a:spcPts val="4975"/>
              </a:lnSpc>
            </a:pPr>
            <a:r>
              <a:rPr lang="en-US" sz="3316">
                <a:solidFill>
                  <a:srgbClr val="FFFFFF"/>
                </a:solidFill>
                <a:latin typeface="TT Commons Pro"/>
              </a:rPr>
              <a:t>6. Impact of External Factors</a:t>
            </a:r>
          </a:p>
        </p:txBody>
      </p:sp>
      <p:sp>
        <p:nvSpPr>
          <p:cNvPr id="11" name="TextBox 11"/>
          <p:cNvSpPr txBox="1"/>
          <p:nvPr/>
        </p:nvSpPr>
        <p:spPr>
          <a:xfrm>
            <a:off x="2127928" y="7233486"/>
            <a:ext cx="7273166" cy="579954"/>
          </a:xfrm>
          <a:prstGeom prst="rect">
            <a:avLst/>
          </a:prstGeom>
        </p:spPr>
        <p:txBody>
          <a:bodyPr lIns="0" tIns="0" rIns="0" bIns="0" rtlCol="0" anchor="t">
            <a:spAutoFit/>
          </a:bodyPr>
          <a:lstStyle/>
          <a:p>
            <a:pPr>
              <a:lnSpc>
                <a:spcPts val="4975"/>
              </a:lnSpc>
            </a:pPr>
            <a:r>
              <a:rPr lang="en-US" sz="3316">
                <a:solidFill>
                  <a:srgbClr val="FFFFFF"/>
                </a:solidFill>
                <a:latin typeface="TT Commons Pro"/>
              </a:rPr>
              <a:t>7. Sustainable Farming Insights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4" b="-74"/>
            </a:stretch>
          </a:blipFill>
        </p:spPr>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F674F"/>
        </a:solidFill>
        <a:effectLst/>
      </p:bgPr>
    </p:bg>
    <p:spTree>
      <p:nvGrpSpPr>
        <p:cNvPr id="1" name=""/>
        <p:cNvGrpSpPr/>
        <p:nvPr/>
      </p:nvGrpSpPr>
      <p:grpSpPr>
        <a:xfrm>
          <a:off x="0" y="0"/>
          <a:ext cx="0" cy="0"/>
          <a:chOff x="0" y="0"/>
          <a:chExt cx="0" cy="0"/>
        </a:xfrm>
      </p:grpSpPr>
      <p:sp>
        <p:nvSpPr>
          <p:cNvPr id="2" name="Freeform 2"/>
          <p:cNvSpPr/>
          <p:nvPr/>
        </p:nvSpPr>
        <p:spPr>
          <a:xfrm>
            <a:off x="-3849591" y="5642381"/>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rot="8743839">
            <a:off x="-2596254" y="4920069"/>
            <a:ext cx="5915271" cy="9375789"/>
          </a:xfrm>
          <a:custGeom>
            <a:avLst/>
            <a:gdLst/>
            <a:ahLst/>
            <a:cxnLst/>
            <a:rect l="l" t="t" r="r" b="b"/>
            <a:pathLst>
              <a:path w="5915271" h="9375789">
                <a:moveTo>
                  <a:pt x="0" y="0"/>
                </a:moveTo>
                <a:lnTo>
                  <a:pt x="5915271" y="0"/>
                </a:lnTo>
                <a:lnTo>
                  <a:pt x="5915271" y="9375789"/>
                </a:lnTo>
                <a:lnTo>
                  <a:pt x="0" y="93757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5370842" y="2593836"/>
            <a:ext cx="3577854" cy="2949312"/>
          </a:xfrm>
          <a:custGeom>
            <a:avLst/>
            <a:gdLst/>
            <a:ahLst/>
            <a:cxnLst/>
            <a:rect l="l" t="t" r="r" b="b"/>
            <a:pathLst>
              <a:path w="3577854" h="2949312">
                <a:moveTo>
                  <a:pt x="0" y="0"/>
                </a:moveTo>
                <a:lnTo>
                  <a:pt x="3577853" y="0"/>
                </a:lnTo>
                <a:lnTo>
                  <a:pt x="3577853" y="2949312"/>
                </a:lnTo>
                <a:lnTo>
                  <a:pt x="0" y="2949312"/>
                </a:lnTo>
                <a:lnTo>
                  <a:pt x="0" y="0"/>
                </a:lnTo>
                <a:close/>
              </a:path>
            </a:pathLst>
          </a:custGeom>
          <a:blipFill>
            <a:blip r:embed="rId6"/>
            <a:stretch>
              <a:fillRect/>
            </a:stretch>
          </a:blipFill>
        </p:spPr>
        <p:txBody>
          <a:bodyPr/>
          <a:lstStyle/>
          <a:p>
            <a:endParaRPr lang="en-GB"/>
          </a:p>
        </p:txBody>
      </p:sp>
      <p:sp>
        <p:nvSpPr>
          <p:cNvPr id="5" name="Freeform 5"/>
          <p:cNvSpPr/>
          <p:nvPr/>
        </p:nvSpPr>
        <p:spPr>
          <a:xfrm>
            <a:off x="9713068" y="2593836"/>
            <a:ext cx="3276118" cy="2949312"/>
          </a:xfrm>
          <a:custGeom>
            <a:avLst/>
            <a:gdLst/>
            <a:ahLst/>
            <a:cxnLst/>
            <a:rect l="l" t="t" r="r" b="b"/>
            <a:pathLst>
              <a:path w="3276118" h="2949312">
                <a:moveTo>
                  <a:pt x="0" y="0"/>
                </a:moveTo>
                <a:lnTo>
                  <a:pt x="3276118" y="0"/>
                </a:lnTo>
                <a:lnTo>
                  <a:pt x="3276118" y="2949312"/>
                </a:lnTo>
                <a:lnTo>
                  <a:pt x="0" y="2949312"/>
                </a:lnTo>
                <a:lnTo>
                  <a:pt x="0" y="0"/>
                </a:lnTo>
                <a:close/>
              </a:path>
            </a:pathLst>
          </a:custGeom>
          <a:blipFill>
            <a:blip r:embed="rId7"/>
            <a:stretch>
              <a:fillRect l="-10330" r="-7613"/>
            </a:stretch>
          </a:blipFill>
        </p:spPr>
        <p:txBody>
          <a:bodyPr/>
          <a:lstStyle/>
          <a:p>
            <a:endParaRPr lang="en-GB"/>
          </a:p>
        </p:txBody>
      </p:sp>
      <p:sp>
        <p:nvSpPr>
          <p:cNvPr id="6" name="Freeform 6"/>
          <p:cNvSpPr/>
          <p:nvPr/>
        </p:nvSpPr>
        <p:spPr>
          <a:xfrm>
            <a:off x="13608701" y="2593836"/>
            <a:ext cx="3484260" cy="2916745"/>
          </a:xfrm>
          <a:custGeom>
            <a:avLst/>
            <a:gdLst/>
            <a:ahLst/>
            <a:cxnLst/>
            <a:rect l="l" t="t" r="r" b="b"/>
            <a:pathLst>
              <a:path w="3484260" h="2916745">
                <a:moveTo>
                  <a:pt x="0" y="0"/>
                </a:moveTo>
                <a:lnTo>
                  <a:pt x="3484259" y="0"/>
                </a:lnTo>
                <a:lnTo>
                  <a:pt x="3484259" y="2916745"/>
                </a:lnTo>
                <a:lnTo>
                  <a:pt x="0" y="2916745"/>
                </a:lnTo>
                <a:lnTo>
                  <a:pt x="0" y="0"/>
                </a:lnTo>
                <a:close/>
              </a:path>
            </a:pathLst>
          </a:custGeom>
          <a:blipFill>
            <a:blip r:embed="rId8"/>
            <a:stretch>
              <a:fillRect t="-13983" r="-4180"/>
            </a:stretch>
          </a:blipFill>
        </p:spPr>
        <p:txBody>
          <a:bodyPr/>
          <a:lstStyle/>
          <a:p>
            <a:endParaRPr lang="en-GB"/>
          </a:p>
        </p:txBody>
      </p:sp>
      <p:sp>
        <p:nvSpPr>
          <p:cNvPr id="7" name="Freeform 7"/>
          <p:cNvSpPr/>
          <p:nvPr/>
        </p:nvSpPr>
        <p:spPr>
          <a:xfrm>
            <a:off x="361381" y="242496"/>
            <a:ext cx="1221449" cy="1109645"/>
          </a:xfrm>
          <a:custGeom>
            <a:avLst/>
            <a:gdLst/>
            <a:ahLst/>
            <a:cxnLst/>
            <a:rect l="l" t="t" r="r" b="b"/>
            <a:pathLst>
              <a:path w="1221449" h="1109645">
                <a:moveTo>
                  <a:pt x="0" y="0"/>
                </a:moveTo>
                <a:lnTo>
                  <a:pt x="1221449" y="0"/>
                </a:lnTo>
                <a:lnTo>
                  <a:pt x="1221449" y="1109645"/>
                </a:lnTo>
                <a:lnTo>
                  <a:pt x="0" y="1109645"/>
                </a:lnTo>
                <a:lnTo>
                  <a:pt x="0" y="0"/>
                </a:lnTo>
                <a:close/>
              </a:path>
            </a:pathLst>
          </a:custGeom>
          <a:blipFill>
            <a:blip r:embed="rId9"/>
            <a:stretch>
              <a:fillRect l="-17841" r="-22650" b="-2266"/>
            </a:stretch>
          </a:blipFill>
        </p:spPr>
        <p:txBody>
          <a:bodyPr/>
          <a:lstStyle/>
          <a:p>
            <a:endParaRPr lang="en-GB"/>
          </a:p>
        </p:txBody>
      </p:sp>
      <p:sp>
        <p:nvSpPr>
          <p:cNvPr id="8" name="Freeform 8"/>
          <p:cNvSpPr/>
          <p:nvPr/>
        </p:nvSpPr>
        <p:spPr>
          <a:xfrm>
            <a:off x="1279654" y="2232768"/>
            <a:ext cx="3329188" cy="3310379"/>
          </a:xfrm>
          <a:custGeom>
            <a:avLst/>
            <a:gdLst/>
            <a:ahLst/>
            <a:cxnLst/>
            <a:rect l="l" t="t" r="r" b="b"/>
            <a:pathLst>
              <a:path w="3329188" h="3310379">
                <a:moveTo>
                  <a:pt x="0" y="0"/>
                </a:moveTo>
                <a:lnTo>
                  <a:pt x="3329188" y="0"/>
                </a:lnTo>
                <a:lnTo>
                  <a:pt x="3329188" y="3310380"/>
                </a:lnTo>
                <a:lnTo>
                  <a:pt x="0" y="3310380"/>
                </a:lnTo>
                <a:lnTo>
                  <a:pt x="0" y="0"/>
                </a:lnTo>
                <a:close/>
              </a:path>
            </a:pathLst>
          </a:custGeom>
          <a:blipFill>
            <a:blip r:embed="rId10"/>
            <a:stretch>
              <a:fillRect/>
            </a:stretch>
          </a:blipFill>
        </p:spPr>
        <p:txBody>
          <a:bodyPr/>
          <a:lstStyle/>
          <a:p>
            <a:endParaRPr lang="en-GB"/>
          </a:p>
        </p:txBody>
      </p:sp>
      <p:sp>
        <p:nvSpPr>
          <p:cNvPr id="9" name="TextBox 9"/>
          <p:cNvSpPr txBox="1"/>
          <p:nvPr/>
        </p:nvSpPr>
        <p:spPr>
          <a:xfrm>
            <a:off x="13637666" y="6265061"/>
            <a:ext cx="3455295" cy="441960"/>
          </a:xfrm>
          <a:prstGeom prst="rect">
            <a:avLst/>
          </a:prstGeom>
        </p:spPr>
        <p:txBody>
          <a:bodyPr lIns="0" tIns="0" rIns="0" bIns="0" rtlCol="0" anchor="t">
            <a:spAutoFit/>
          </a:bodyPr>
          <a:lstStyle/>
          <a:p>
            <a:pPr algn="ctr">
              <a:lnSpc>
                <a:spcPts val="3510"/>
              </a:lnSpc>
            </a:pPr>
            <a:r>
              <a:rPr lang="en-US" sz="2700">
                <a:solidFill>
                  <a:srgbClr val="FFFFFF"/>
                </a:solidFill>
                <a:latin typeface="Rasputin Light"/>
              </a:rPr>
              <a:t>Number of dist </a:t>
            </a:r>
          </a:p>
        </p:txBody>
      </p:sp>
      <p:sp>
        <p:nvSpPr>
          <p:cNvPr id="10" name="TextBox 10"/>
          <p:cNvSpPr txBox="1"/>
          <p:nvPr/>
        </p:nvSpPr>
        <p:spPr>
          <a:xfrm>
            <a:off x="9713068" y="6265061"/>
            <a:ext cx="3455295" cy="441960"/>
          </a:xfrm>
          <a:prstGeom prst="rect">
            <a:avLst/>
          </a:prstGeom>
        </p:spPr>
        <p:txBody>
          <a:bodyPr lIns="0" tIns="0" rIns="0" bIns="0" rtlCol="0" anchor="t">
            <a:spAutoFit/>
          </a:bodyPr>
          <a:lstStyle/>
          <a:p>
            <a:pPr algn="ctr">
              <a:lnSpc>
                <a:spcPts val="3510"/>
              </a:lnSpc>
            </a:pPr>
            <a:r>
              <a:rPr lang="en-US" sz="2700">
                <a:solidFill>
                  <a:srgbClr val="FFFFFF"/>
                </a:solidFill>
                <a:latin typeface="Rasputin Light"/>
              </a:rPr>
              <a:t>Number of years </a:t>
            </a:r>
          </a:p>
        </p:txBody>
      </p:sp>
      <p:sp>
        <p:nvSpPr>
          <p:cNvPr id="11" name="TextBox 11"/>
          <p:cNvSpPr txBox="1"/>
          <p:nvPr/>
        </p:nvSpPr>
        <p:spPr>
          <a:xfrm>
            <a:off x="5493401" y="6264987"/>
            <a:ext cx="3455295" cy="441960"/>
          </a:xfrm>
          <a:prstGeom prst="rect">
            <a:avLst/>
          </a:prstGeom>
        </p:spPr>
        <p:txBody>
          <a:bodyPr lIns="0" tIns="0" rIns="0" bIns="0" rtlCol="0" anchor="t">
            <a:spAutoFit/>
          </a:bodyPr>
          <a:lstStyle/>
          <a:p>
            <a:pPr algn="ctr">
              <a:lnSpc>
                <a:spcPts val="3510"/>
              </a:lnSpc>
            </a:pPr>
            <a:r>
              <a:rPr lang="en-US" sz="2700">
                <a:solidFill>
                  <a:srgbClr val="FFFFFF"/>
                </a:solidFill>
                <a:latin typeface="Rasputin Light"/>
              </a:rPr>
              <a:t>Number of state</a:t>
            </a:r>
          </a:p>
        </p:txBody>
      </p:sp>
      <p:sp>
        <p:nvSpPr>
          <p:cNvPr id="12" name="TextBox 12"/>
          <p:cNvSpPr txBox="1"/>
          <p:nvPr/>
        </p:nvSpPr>
        <p:spPr>
          <a:xfrm>
            <a:off x="579301" y="516255"/>
            <a:ext cx="3455295" cy="512445"/>
          </a:xfrm>
          <a:prstGeom prst="rect">
            <a:avLst/>
          </a:prstGeom>
        </p:spPr>
        <p:txBody>
          <a:bodyPr lIns="0" tIns="0" rIns="0" bIns="0" rtlCol="0" anchor="t">
            <a:spAutoFit/>
          </a:bodyPr>
          <a:lstStyle/>
          <a:p>
            <a:pPr algn="ctr">
              <a:lnSpc>
                <a:spcPts val="3900"/>
              </a:lnSpc>
            </a:pPr>
            <a:r>
              <a:rPr lang="en-US" sz="3000">
                <a:solidFill>
                  <a:srgbClr val="FFFFFF"/>
                </a:solidFill>
                <a:latin typeface="Rasputin Bold"/>
              </a:rPr>
              <a:t>Home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64" b="-864"/>
            </a:stretch>
          </a:blipFill>
        </p:spPr>
        <p:txBody>
          <a:bodyPr/>
          <a:lstStyle/>
          <a:p>
            <a:endParaRPr lang="en-GB"/>
          </a:p>
        </p:txBody>
      </p:sp>
      <p:sp>
        <p:nvSpPr>
          <p:cNvPr id="3" name="Freeform 3"/>
          <p:cNvSpPr/>
          <p:nvPr/>
        </p:nvSpPr>
        <p:spPr>
          <a:xfrm>
            <a:off x="-3051543" y="4484428"/>
            <a:ext cx="8857785" cy="8525618"/>
          </a:xfrm>
          <a:custGeom>
            <a:avLst/>
            <a:gdLst/>
            <a:ahLst/>
            <a:cxnLst/>
            <a:rect l="l" t="t" r="r" b="b"/>
            <a:pathLst>
              <a:path w="8857785" h="8525618">
                <a:moveTo>
                  <a:pt x="0" y="0"/>
                </a:moveTo>
                <a:lnTo>
                  <a:pt x="8857785" y="0"/>
                </a:lnTo>
                <a:lnTo>
                  <a:pt x="8857785" y="8525619"/>
                </a:lnTo>
                <a:lnTo>
                  <a:pt x="0" y="8525619"/>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en-GB"/>
          </a:p>
        </p:txBody>
      </p:sp>
      <p:pic>
        <p:nvPicPr>
          <p:cNvPr id="4" name="Picture 4"/>
          <p:cNvPicPr>
            <a:picLocks noChangeAspect="1"/>
          </p:cNvPicPr>
          <p:nvPr/>
        </p:nvPicPr>
        <p:blipFill>
          <a:blip r:embed="rId5"/>
          <a:srcRect/>
          <a:stretch>
            <a:fillRect/>
          </a:stretch>
        </p:blipFill>
        <p:spPr>
          <a:xfrm>
            <a:off x="0" y="1028700"/>
            <a:ext cx="2692460" cy="16289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F674F"/>
        </a:solidFill>
        <a:effectLst/>
      </p:bgPr>
    </p:bg>
    <p:spTree>
      <p:nvGrpSpPr>
        <p:cNvPr id="1" name=""/>
        <p:cNvGrpSpPr/>
        <p:nvPr/>
      </p:nvGrpSpPr>
      <p:grpSpPr>
        <a:xfrm>
          <a:off x="0" y="0"/>
          <a:ext cx="0" cy="0"/>
          <a:chOff x="0" y="0"/>
          <a:chExt cx="0" cy="0"/>
        </a:xfrm>
      </p:grpSpPr>
      <p:sp>
        <p:nvSpPr>
          <p:cNvPr id="2" name="Freeform 2"/>
          <p:cNvSpPr/>
          <p:nvPr/>
        </p:nvSpPr>
        <p:spPr>
          <a:xfrm rot="3921556">
            <a:off x="-5418240" y="7468775"/>
            <a:ext cx="10836480" cy="7395897"/>
          </a:xfrm>
          <a:custGeom>
            <a:avLst/>
            <a:gdLst/>
            <a:ahLst/>
            <a:cxnLst/>
            <a:rect l="l" t="t" r="r" b="b"/>
            <a:pathLst>
              <a:path w="10836480" h="7395897">
                <a:moveTo>
                  <a:pt x="0" y="0"/>
                </a:moveTo>
                <a:lnTo>
                  <a:pt x="10836480" y="0"/>
                </a:lnTo>
                <a:lnTo>
                  <a:pt x="10836480" y="7395897"/>
                </a:lnTo>
                <a:lnTo>
                  <a:pt x="0" y="7395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grpSp>
        <p:nvGrpSpPr>
          <p:cNvPr id="4" name="Group 4"/>
          <p:cNvGrpSpPr/>
          <p:nvPr/>
        </p:nvGrpSpPr>
        <p:grpSpPr>
          <a:xfrm>
            <a:off x="7929208" y="2496431"/>
            <a:ext cx="9154033" cy="5982176"/>
            <a:chOff x="0" y="0"/>
            <a:chExt cx="814767" cy="532452"/>
          </a:xfrm>
        </p:grpSpPr>
        <p:sp>
          <p:nvSpPr>
            <p:cNvPr id="5" name="Freeform 5"/>
            <p:cNvSpPr/>
            <p:nvPr/>
          </p:nvSpPr>
          <p:spPr>
            <a:xfrm>
              <a:off x="0" y="0"/>
              <a:ext cx="814768" cy="532452"/>
            </a:xfrm>
            <a:custGeom>
              <a:avLst/>
              <a:gdLst/>
              <a:ahLst/>
              <a:cxnLst/>
              <a:rect l="l" t="t" r="r" b="b"/>
              <a:pathLst>
                <a:path w="814768" h="532452">
                  <a:moveTo>
                    <a:pt x="0" y="0"/>
                  </a:moveTo>
                  <a:lnTo>
                    <a:pt x="814768" y="0"/>
                  </a:lnTo>
                  <a:lnTo>
                    <a:pt x="814768" y="532452"/>
                  </a:lnTo>
                  <a:lnTo>
                    <a:pt x="0" y="532452"/>
                  </a:lnTo>
                  <a:close/>
                </a:path>
              </a:pathLst>
            </a:custGeom>
            <a:solidFill>
              <a:srgbClr val="FBF6F1"/>
            </a:solidFill>
          </p:spPr>
          <p:txBody>
            <a:bodyPr/>
            <a:lstStyle/>
            <a:p>
              <a:endParaRPr lang="en-GB"/>
            </a:p>
          </p:txBody>
        </p:sp>
        <p:sp>
          <p:nvSpPr>
            <p:cNvPr id="6" name="TextBox 6"/>
            <p:cNvSpPr txBox="1"/>
            <p:nvPr/>
          </p:nvSpPr>
          <p:spPr>
            <a:xfrm>
              <a:off x="0" y="-38100"/>
              <a:ext cx="814767" cy="570552"/>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8198908" y="2713843"/>
            <a:ext cx="8614633" cy="5588704"/>
          </a:xfrm>
          <a:custGeom>
            <a:avLst/>
            <a:gdLst/>
            <a:ahLst/>
            <a:cxnLst/>
            <a:rect l="l" t="t" r="r" b="b"/>
            <a:pathLst>
              <a:path w="8614633" h="5588704">
                <a:moveTo>
                  <a:pt x="0" y="0"/>
                </a:moveTo>
                <a:lnTo>
                  <a:pt x="8614632" y="0"/>
                </a:lnTo>
                <a:lnTo>
                  <a:pt x="8614632" y="5588704"/>
                </a:lnTo>
                <a:lnTo>
                  <a:pt x="0" y="5588704"/>
                </a:lnTo>
                <a:lnTo>
                  <a:pt x="0" y="0"/>
                </a:lnTo>
                <a:close/>
              </a:path>
            </a:pathLst>
          </a:custGeom>
          <a:blipFill>
            <a:blip r:embed="rId4"/>
            <a:stretch>
              <a:fillRect/>
            </a:stretch>
          </a:blipFill>
        </p:spPr>
        <p:txBody>
          <a:bodyPr/>
          <a:lstStyle/>
          <a:p>
            <a:endParaRPr lang="en-GB"/>
          </a:p>
        </p:txBody>
      </p:sp>
      <p:grpSp>
        <p:nvGrpSpPr>
          <p:cNvPr id="8" name="Group 8"/>
          <p:cNvGrpSpPr/>
          <p:nvPr/>
        </p:nvGrpSpPr>
        <p:grpSpPr>
          <a:xfrm>
            <a:off x="1950527" y="2496431"/>
            <a:ext cx="5211482" cy="5982176"/>
            <a:chOff x="0" y="0"/>
            <a:chExt cx="463855" cy="532452"/>
          </a:xfrm>
        </p:grpSpPr>
        <p:sp>
          <p:nvSpPr>
            <p:cNvPr id="9" name="Freeform 9"/>
            <p:cNvSpPr/>
            <p:nvPr/>
          </p:nvSpPr>
          <p:spPr>
            <a:xfrm>
              <a:off x="0" y="0"/>
              <a:ext cx="463855" cy="532452"/>
            </a:xfrm>
            <a:custGeom>
              <a:avLst/>
              <a:gdLst/>
              <a:ahLst/>
              <a:cxnLst/>
              <a:rect l="l" t="t" r="r" b="b"/>
              <a:pathLst>
                <a:path w="463855" h="532452">
                  <a:moveTo>
                    <a:pt x="0" y="0"/>
                  </a:moveTo>
                  <a:lnTo>
                    <a:pt x="463855" y="0"/>
                  </a:lnTo>
                  <a:lnTo>
                    <a:pt x="463855" y="532452"/>
                  </a:lnTo>
                  <a:lnTo>
                    <a:pt x="0" y="532452"/>
                  </a:lnTo>
                  <a:close/>
                </a:path>
              </a:pathLst>
            </a:custGeom>
            <a:solidFill>
              <a:srgbClr val="FBF6F1"/>
            </a:solidFill>
          </p:spPr>
          <p:txBody>
            <a:bodyPr/>
            <a:lstStyle/>
            <a:p>
              <a:endParaRPr lang="en-GB"/>
            </a:p>
          </p:txBody>
        </p:sp>
        <p:sp>
          <p:nvSpPr>
            <p:cNvPr id="10" name="TextBox 10"/>
            <p:cNvSpPr txBox="1"/>
            <p:nvPr/>
          </p:nvSpPr>
          <p:spPr>
            <a:xfrm>
              <a:off x="0" y="-38100"/>
              <a:ext cx="463855" cy="57055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2088655" y="2713843"/>
            <a:ext cx="4900014" cy="5588704"/>
          </a:xfrm>
          <a:custGeom>
            <a:avLst/>
            <a:gdLst/>
            <a:ahLst/>
            <a:cxnLst/>
            <a:rect l="l" t="t" r="r" b="b"/>
            <a:pathLst>
              <a:path w="4900014" h="5588704">
                <a:moveTo>
                  <a:pt x="0" y="0"/>
                </a:moveTo>
                <a:lnTo>
                  <a:pt x="4900014" y="0"/>
                </a:lnTo>
                <a:lnTo>
                  <a:pt x="4900014" y="5588704"/>
                </a:lnTo>
                <a:lnTo>
                  <a:pt x="0" y="5588704"/>
                </a:lnTo>
                <a:lnTo>
                  <a:pt x="0" y="0"/>
                </a:lnTo>
                <a:close/>
              </a:path>
            </a:pathLst>
          </a:custGeom>
          <a:blipFill>
            <a:blip r:embed="rId5"/>
            <a:stretch>
              <a:fillRect t="-1887" b="-1887"/>
            </a:stretch>
          </a:blipFill>
        </p:spPr>
        <p:txBody>
          <a:bodyPr/>
          <a:lstStyle/>
          <a:p>
            <a:endParaRPr lang="en-GB"/>
          </a:p>
        </p:txBody>
      </p:sp>
      <p:sp>
        <p:nvSpPr>
          <p:cNvPr id="12" name="TextBox 12"/>
          <p:cNvSpPr txBox="1"/>
          <p:nvPr/>
        </p:nvSpPr>
        <p:spPr>
          <a:xfrm>
            <a:off x="374764" y="321613"/>
            <a:ext cx="5414847" cy="1847850"/>
          </a:xfrm>
          <a:prstGeom prst="rect">
            <a:avLst/>
          </a:prstGeom>
        </p:spPr>
        <p:txBody>
          <a:bodyPr lIns="0" tIns="0" rIns="0" bIns="0" rtlCol="0" anchor="t">
            <a:spAutoFit/>
          </a:bodyPr>
          <a:lstStyle/>
          <a:p>
            <a:pPr>
              <a:lnSpc>
                <a:spcPts val="7200"/>
              </a:lnSpc>
            </a:pPr>
            <a:r>
              <a:rPr lang="en-US" sz="6000">
                <a:solidFill>
                  <a:srgbClr val="FFFFFF"/>
                </a:solidFill>
                <a:latin typeface="Rasputin Light"/>
              </a:rPr>
              <a:t>Data Exploration</a:t>
            </a:r>
          </a:p>
        </p:txBody>
      </p:sp>
      <p:sp>
        <p:nvSpPr>
          <p:cNvPr id="13" name="TextBox 13"/>
          <p:cNvSpPr txBox="1"/>
          <p:nvPr/>
        </p:nvSpPr>
        <p:spPr>
          <a:xfrm>
            <a:off x="10245604" y="8796033"/>
            <a:ext cx="4986020" cy="447027"/>
          </a:xfrm>
          <a:prstGeom prst="rect">
            <a:avLst/>
          </a:prstGeom>
        </p:spPr>
        <p:txBody>
          <a:bodyPr lIns="0" tIns="0" rIns="0" bIns="0" rtlCol="0" anchor="t">
            <a:spAutoFit/>
          </a:bodyPr>
          <a:lstStyle/>
          <a:p>
            <a:pPr algn="ctr">
              <a:lnSpc>
                <a:spcPts val="3775"/>
              </a:lnSpc>
              <a:spcBef>
                <a:spcPct val="0"/>
              </a:spcBef>
            </a:pPr>
            <a:r>
              <a:rPr lang="en-US" sz="2517">
                <a:solidFill>
                  <a:srgbClr val="FFFFFF"/>
                </a:solidFill>
                <a:latin typeface="TT Commons Pro"/>
              </a:rPr>
              <a:t>Distribution of rice area across years.</a:t>
            </a:r>
          </a:p>
        </p:txBody>
      </p:sp>
      <p:sp>
        <p:nvSpPr>
          <p:cNvPr id="14" name="TextBox 14"/>
          <p:cNvSpPr txBox="1"/>
          <p:nvPr/>
        </p:nvSpPr>
        <p:spPr>
          <a:xfrm>
            <a:off x="1920160" y="8796033"/>
            <a:ext cx="5237004" cy="431787"/>
          </a:xfrm>
          <a:prstGeom prst="rect">
            <a:avLst/>
          </a:prstGeom>
        </p:spPr>
        <p:txBody>
          <a:bodyPr lIns="0" tIns="0" rIns="0" bIns="0" rtlCol="0" anchor="t">
            <a:spAutoFit/>
          </a:bodyPr>
          <a:lstStyle/>
          <a:p>
            <a:pPr algn="ctr">
              <a:lnSpc>
                <a:spcPts val="3625"/>
              </a:lnSpc>
              <a:spcBef>
                <a:spcPct val="0"/>
              </a:spcBef>
            </a:pPr>
            <a:r>
              <a:rPr lang="en-US" sz="2417">
                <a:solidFill>
                  <a:srgbClr val="FFFFFF"/>
                </a:solidFill>
                <a:latin typeface="TT Commons Pro"/>
              </a:rPr>
              <a:t>Distribution of agricultural areas in India.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9" b="-439"/>
            </a:stretch>
          </a:blipFill>
        </p:spPr>
        <p:txBody>
          <a:bodyPr/>
          <a:lstStyle/>
          <a:p>
            <a:endParaRPr lang="en-GB"/>
          </a:p>
        </p:txBody>
      </p:sp>
      <p:pic>
        <p:nvPicPr>
          <p:cNvPr id="3" name="Picture 3"/>
          <p:cNvPicPr>
            <a:picLocks noChangeAspect="1"/>
          </p:cNvPicPr>
          <p:nvPr/>
        </p:nvPicPr>
        <p:blipFill>
          <a:blip r:embed="rId3"/>
          <a:srcRect/>
          <a:stretch>
            <a:fillRect/>
          </a:stretch>
        </p:blipFill>
        <p:spPr>
          <a:xfrm>
            <a:off x="3222977" y="626278"/>
            <a:ext cx="3522293" cy="21309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F674F"/>
        </a:solidFill>
        <a:effectLst/>
      </p:bgPr>
    </p:bg>
    <p:spTree>
      <p:nvGrpSpPr>
        <p:cNvPr id="1" name=""/>
        <p:cNvGrpSpPr/>
        <p:nvPr/>
      </p:nvGrpSpPr>
      <p:grpSpPr>
        <a:xfrm>
          <a:off x="0" y="0"/>
          <a:ext cx="0" cy="0"/>
          <a:chOff x="0" y="0"/>
          <a:chExt cx="0" cy="0"/>
        </a:xfrm>
      </p:grpSpPr>
      <p:sp>
        <p:nvSpPr>
          <p:cNvPr id="2" name="Freeform 2"/>
          <p:cNvSpPr/>
          <p:nvPr/>
        </p:nvSpPr>
        <p:spPr>
          <a:xfrm rot="3595009">
            <a:off x="12497803" y="-7418781"/>
            <a:ext cx="10836480" cy="7395897"/>
          </a:xfrm>
          <a:custGeom>
            <a:avLst/>
            <a:gdLst/>
            <a:ahLst/>
            <a:cxnLst/>
            <a:rect l="l" t="t" r="r" b="b"/>
            <a:pathLst>
              <a:path w="10836480" h="7395897">
                <a:moveTo>
                  <a:pt x="0" y="0"/>
                </a:moveTo>
                <a:lnTo>
                  <a:pt x="10836479" y="0"/>
                </a:lnTo>
                <a:lnTo>
                  <a:pt x="10836479" y="7395898"/>
                </a:lnTo>
                <a:lnTo>
                  <a:pt x="0" y="7395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rot="3921556">
            <a:off x="-5873472" y="7063241"/>
            <a:ext cx="10836480" cy="7395897"/>
          </a:xfrm>
          <a:custGeom>
            <a:avLst/>
            <a:gdLst/>
            <a:ahLst/>
            <a:cxnLst/>
            <a:rect l="l" t="t" r="r" b="b"/>
            <a:pathLst>
              <a:path w="10836480" h="7395897">
                <a:moveTo>
                  <a:pt x="0" y="0"/>
                </a:moveTo>
                <a:lnTo>
                  <a:pt x="10836480" y="0"/>
                </a:lnTo>
                <a:lnTo>
                  <a:pt x="10836480" y="7395898"/>
                </a:lnTo>
                <a:lnTo>
                  <a:pt x="0" y="7395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a:off x="7019026" y="6196205"/>
            <a:ext cx="10688706" cy="3327291"/>
          </a:xfrm>
          <a:custGeom>
            <a:avLst/>
            <a:gdLst/>
            <a:ahLst/>
            <a:cxnLst/>
            <a:rect l="l" t="t" r="r" b="b"/>
            <a:pathLst>
              <a:path w="10688706" h="3327291">
                <a:moveTo>
                  <a:pt x="0" y="0"/>
                </a:moveTo>
                <a:lnTo>
                  <a:pt x="10688706" y="0"/>
                </a:lnTo>
                <a:lnTo>
                  <a:pt x="10688706" y="3327291"/>
                </a:lnTo>
                <a:lnTo>
                  <a:pt x="0" y="3327291"/>
                </a:lnTo>
                <a:lnTo>
                  <a:pt x="0" y="0"/>
                </a:lnTo>
                <a:close/>
              </a:path>
            </a:pathLst>
          </a:custGeom>
          <a:blipFill>
            <a:blip r:embed="rId4"/>
            <a:stretch>
              <a:fillRect/>
            </a:stretch>
          </a:blipFill>
        </p:spPr>
        <p:txBody>
          <a:bodyPr/>
          <a:lstStyle/>
          <a:p>
            <a:endParaRPr lang="en-GB"/>
          </a:p>
        </p:txBody>
      </p:sp>
      <p:sp>
        <p:nvSpPr>
          <p:cNvPr id="5" name="Freeform 5"/>
          <p:cNvSpPr/>
          <p:nvPr/>
        </p:nvSpPr>
        <p:spPr>
          <a:xfrm>
            <a:off x="1028700" y="6196205"/>
            <a:ext cx="4516243" cy="3331373"/>
          </a:xfrm>
          <a:custGeom>
            <a:avLst/>
            <a:gdLst/>
            <a:ahLst/>
            <a:cxnLst/>
            <a:rect l="l" t="t" r="r" b="b"/>
            <a:pathLst>
              <a:path w="4516243" h="3331373">
                <a:moveTo>
                  <a:pt x="0" y="0"/>
                </a:moveTo>
                <a:lnTo>
                  <a:pt x="4516243" y="0"/>
                </a:lnTo>
                <a:lnTo>
                  <a:pt x="4516243" y="3331374"/>
                </a:lnTo>
                <a:lnTo>
                  <a:pt x="0" y="3331374"/>
                </a:lnTo>
                <a:lnTo>
                  <a:pt x="0" y="0"/>
                </a:lnTo>
                <a:close/>
              </a:path>
            </a:pathLst>
          </a:custGeom>
          <a:blipFill>
            <a:blip r:embed="rId5"/>
            <a:stretch>
              <a:fillRect/>
            </a:stretch>
          </a:blipFill>
        </p:spPr>
        <p:txBody>
          <a:bodyPr/>
          <a:lstStyle/>
          <a:p>
            <a:endParaRPr lang="en-GB"/>
          </a:p>
        </p:txBody>
      </p:sp>
      <p:sp>
        <p:nvSpPr>
          <p:cNvPr id="6" name="Freeform 6"/>
          <p:cNvSpPr/>
          <p:nvPr/>
        </p:nvSpPr>
        <p:spPr>
          <a:xfrm>
            <a:off x="1028700" y="2987732"/>
            <a:ext cx="4356460" cy="2840828"/>
          </a:xfrm>
          <a:custGeom>
            <a:avLst/>
            <a:gdLst/>
            <a:ahLst/>
            <a:cxnLst/>
            <a:rect l="l" t="t" r="r" b="b"/>
            <a:pathLst>
              <a:path w="4356460" h="2840828">
                <a:moveTo>
                  <a:pt x="0" y="0"/>
                </a:moveTo>
                <a:lnTo>
                  <a:pt x="4356460" y="0"/>
                </a:lnTo>
                <a:lnTo>
                  <a:pt x="4356460" y="2840828"/>
                </a:lnTo>
                <a:lnTo>
                  <a:pt x="0" y="2840828"/>
                </a:lnTo>
                <a:lnTo>
                  <a:pt x="0" y="0"/>
                </a:lnTo>
                <a:close/>
              </a:path>
            </a:pathLst>
          </a:custGeom>
          <a:blipFill>
            <a:blip r:embed="rId6"/>
            <a:stretch>
              <a:fillRect t="-1903" b="-1903"/>
            </a:stretch>
          </a:blipFill>
        </p:spPr>
        <p:txBody>
          <a:bodyPr/>
          <a:lstStyle/>
          <a:p>
            <a:endParaRPr lang="en-GB"/>
          </a:p>
        </p:txBody>
      </p:sp>
      <p:sp>
        <p:nvSpPr>
          <p:cNvPr id="7" name="Freeform 7"/>
          <p:cNvSpPr/>
          <p:nvPr/>
        </p:nvSpPr>
        <p:spPr>
          <a:xfrm>
            <a:off x="7019026" y="2821185"/>
            <a:ext cx="10670283" cy="3030205"/>
          </a:xfrm>
          <a:custGeom>
            <a:avLst/>
            <a:gdLst/>
            <a:ahLst/>
            <a:cxnLst/>
            <a:rect l="l" t="t" r="r" b="b"/>
            <a:pathLst>
              <a:path w="10670283" h="3030205">
                <a:moveTo>
                  <a:pt x="0" y="0"/>
                </a:moveTo>
                <a:lnTo>
                  <a:pt x="10670283" y="0"/>
                </a:lnTo>
                <a:lnTo>
                  <a:pt x="10670283" y="3030205"/>
                </a:lnTo>
                <a:lnTo>
                  <a:pt x="0" y="3030205"/>
                </a:lnTo>
                <a:lnTo>
                  <a:pt x="0" y="0"/>
                </a:lnTo>
                <a:close/>
              </a:path>
            </a:pathLst>
          </a:custGeom>
          <a:blipFill>
            <a:blip r:embed="rId7"/>
            <a:stretch>
              <a:fillRect t="-2490"/>
            </a:stretch>
          </a:blipFill>
        </p:spPr>
        <p:txBody>
          <a:bodyPr/>
          <a:lstStyle/>
          <a:p>
            <a:endParaRPr lang="en-GB"/>
          </a:p>
        </p:txBody>
      </p:sp>
      <p:sp>
        <p:nvSpPr>
          <p:cNvPr id="8" name="TextBox 8"/>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374764" y="321613"/>
            <a:ext cx="5414847" cy="1847850"/>
          </a:xfrm>
          <a:prstGeom prst="rect">
            <a:avLst/>
          </a:prstGeom>
        </p:spPr>
        <p:txBody>
          <a:bodyPr lIns="0" tIns="0" rIns="0" bIns="0" rtlCol="0" anchor="t">
            <a:spAutoFit/>
          </a:bodyPr>
          <a:lstStyle/>
          <a:p>
            <a:pPr>
              <a:lnSpc>
                <a:spcPts val="7200"/>
              </a:lnSpc>
            </a:pPr>
            <a:r>
              <a:rPr lang="en-US" sz="6000">
                <a:solidFill>
                  <a:srgbClr val="FFFFFF"/>
                </a:solidFill>
                <a:latin typeface="Rasputin Light"/>
              </a:rPr>
              <a:t>Crop-specific Analysis</a:t>
            </a:r>
          </a:p>
        </p:txBody>
      </p:sp>
      <p:sp>
        <p:nvSpPr>
          <p:cNvPr id="10" name="TextBox 10"/>
          <p:cNvSpPr txBox="1"/>
          <p:nvPr/>
        </p:nvSpPr>
        <p:spPr>
          <a:xfrm>
            <a:off x="793382" y="2327545"/>
            <a:ext cx="5839914" cy="431587"/>
          </a:xfrm>
          <a:prstGeom prst="rect">
            <a:avLst/>
          </a:prstGeom>
        </p:spPr>
        <p:txBody>
          <a:bodyPr lIns="0" tIns="0" rIns="0" bIns="0" rtlCol="0" anchor="t">
            <a:spAutoFit/>
          </a:bodyPr>
          <a:lstStyle/>
          <a:p>
            <a:pPr algn="ctr">
              <a:lnSpc>
                <a:spcPts val="3633"/>
              </a:lnSpc>
              <a:spcBef>
                <a:spcPct val="0"/>
              </a:spcBef>
            </a:pPr>
            <a:r>
              <a:rPr lang="en-US" sz="2422">
                <a:solidFill>
                  <a:srgbClr val="FFFFFF"/>
                </a:solidFill>
                <a:latin typeface="TT Commons Pro"/>
              </a:rPr>
              <a:t>search bar for select state name and year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 r="-12"/>
            </a:stretch>
          </a:blipFill>
        </p:spPr>
        <p:txBody>
          <a:bodyPr/>
          <a:lstStyle/>
          <a:p>
            <a:endParaRPr lang="en-GB"/>
          </a:p>
        </p:txBody>
      </p:sp>
      <p:pic>
        <p:nvPicPr>
          <p:cNvPr id="3" name="Picture 3"/>
          <p:cNvPicPr>
            <a:picLocks noChangeAspect="1"/>
          </p:cNvPicPr>
          <p:nvPr/>
        </p:nvPicPr>
        <p:blipFill>
          <a:blip r:embed="rId3"/>
          <a:srcRect/>
          <a:stretch>
            <a:fillRect/>
          </a:stretch>
        </p:blipFill>
        <p:spPr>
          <a:xfrm>
            <a:off x="7347805" y="759973"/>
            <a:ext cx="3196385" cy="19338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352</Words>
  <Application>Microsoft Office PowerPoint</Application>
  <PresentationFormat>Custom</PresentationFormat>
  <Paragraphs>34</Paragraphs>
  <Slides>17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Rasputin Light</vt:lpstr>
      <vt:lpstr>TT Commons Pro</vt:lpstr>
      <vt:lpstr>Arial</vt:lpstr>
      <vt:lpstr>Rasputin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projj2</dc:title>
  <dc:creator>W10</dc:creator>
  <cp:lastModifiedBy>Ali AlShaikh</cp:lastModifiedBy>
  <cp:revision>2</cp:revision>
  <dcterms:created xsi:type="dcterms:W3CDTF">2006-08-16T00:00:00Z</dcterms:created>
  <dcterms:modified xsi:type="dcterms:W3CDTF">2024-03-28T01:09:47Z</dcterms:modified>
  <dc:identifier>DAGAvoDqIbA</dc:identifier>
</cp:coreProperties>
</file>